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5"/>
  </p:notesMasterIdLst>
  <p:sldIdLst>
    <p:sldId id="268" r:id="rId6"/>
    <p:sldId id="384" r:id="rId7"/>
    <p:sldId id="393" r:id="rId8"/>
    <p:sldId id="394" r:id="rId9"/>
    <p:sldId id="396" r:id="rId10"/>
    <p:sldId id="397" r:id="rId11"/>
    <p:sldId id="392" r:id="rId12"/>
    <p:sldId id="387" r:id="rId13"/>
    <p:sldId id="39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330B2A-F606-2CFE-0B6D-F25DD99CE536}" name="Malcom, Jacob W." initials="JWM" userId="Malcom, Jacob W." providerId="None"/>
  <p188:author id="{77A85BE5-3281-75AA-5ED2-99748B81BD8C}" name="Herman-Mercer, Nicole M" initials="HMNM" userId="S::nhmercer@usgs.gov::efad6755-2862-4583-b4dd-13eec5ab2aa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D7941A-EFD7-8051-01F1-D69772485FC1}" v="12" dt="2023-02-25T12:22:21.108"/>
    <p1510:client id="{EE15B465-D4C9-4F56-B8E6-24F3CFF478CF}" v="56" dt="2023-02-24T20:48:06.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4712" autoAdjust="0"/>
  </p:normalViewPr>
  <p:slideViewPr>
    <p:cSldViewPr snapToGrid="0">
      <p:cViewPr varScale="1">
        <p:scale>
          <a:sx n="108" d="100"/>
          <a:sy n="108" d="100"/>
        </p:scale>
        <p:origin x="678" y="10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5D579-7598-4A3A-8DE1-673D5C978C2D}"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8865C-0F08-4B09-88EE-5F21DCC1A081}" type="slidenum">
              <a:rPr lang="en-US" smtClean="0"/>
              <a:t>‹#›</a:t>
            </a:fld>
            <a:endParaRPr lang="en-US"/>
          </a:p>
        </p:txBody>
      </p:sp>
    </p:spTree>
    <p:extLst>
      <p:ext uri="{BB962C8B-B14F-4D97-AF65-F5344CB8AC3E}">
        <p14:creationId xmlns:p14="http://schemas.microsoft.com/office/powerpoint/2010/main" val="140014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E3F74D-1A97-4301-B1C1-A9D010D16DAB}" type="slidenum">
              <a:rPr lang="en-US" smtClean="0"/>
              <a:t>1</a:t>
            </a:fld>
            <a:endParaRPr lang="en-US"/>
          </a:p>
        </p:txBody>
      </p:sp>
    </p:spTree>
    <p:extLst>
      <p:ext uri="{BB962C8B-B14F-4D97-AF65-F5344CB8AC3E}">
        <p14:creationId xmlns:p14="http://schemas.microsoft.com/office/powerpoint/2010/main" val="341173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16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157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97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01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254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62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15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1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0A88-4829-49B2-874E-C9BF232D93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C90895-328F-412F-AFB9-859D46222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A498B2-0B67-4B18-BE1F-F6F2578D4B08}"/>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040067F9-BA58-41E7-8160-F335C20D3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92B88-AFD9-43C6-A9C8-1FE9D74391BE}"/>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385286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91B0-8574-40F0-A7BB-99C3E7363E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DFB58-8E9A-4BFB-8E33-7EC14664A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8237B2-ACD8-4277-8960-9FF74AD07730}"/>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6674A9BB-5EDE-4D02-945B-938EA8FA2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2DA51-8BE2-471D-892A-9E9151871015}"/>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4227780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78F9B-2FB6-4BDC-9CC4-8EF0029F70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BCFA3-E924-426C-ABA4-6E70D01BB8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3F4E3-0819-4AFD-BCBD-913BE205A8DC}"/>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2C826B37-FA76-467C-83A9-1A70801FB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EC032-FA04-4D71-9736-C08F3AE808A7}"/>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630037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3D2F90-4BBA-4169-8EEF-7CE53499EA02}"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199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F9B936-0046-4871-A944-B4CCAD73BCE3}"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2181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C0D022-D73A-4583-B076-C034382640F9}"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5335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344AC0-15CB-400F-B57D-69FF6B3EF846}" type="datetime1">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6129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A23323-F3BF-42E0-9194-A21BB2200BEC}" type="datetime1">
              <a:rPr lang="en-US" smtClean="0"/>
              <a:t>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2195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46762" y="6178477"/>
            <a:ext cx="1422400" cy="243417"/>
          </a:xfrm>
        </p:spPr>
        <p:txBody>
          <a:bodyPr/>
          <a:lstStyle/>
          <a:p>
            <a:fld id="{0110967B-9B6C-47BF-A290-1F0BA304AEDC}" type="datetime1">
              <a:rPr lang="en-US" smtClean="0"/>
              <a:t>2/27/2023</a:t>
            </a:fld>
            <a:endParaRPr lang="en-US"/>
          </a:p>
        </p:txBody>
      </p:sp>
      <p:sp>
        <p:nvSpPr>
          <p:cNvPr id="4" name="Footer Placeholder 3"/>
          <p:cNvSpPr>
            <a:spLocks noGrp="1"/>
          </p:cNvSpPr>
          <p:nvPr>
            <p:ph type="ftr" sz="quarter" idx="11"/>
          </p:nvPr>
        </p:nvSpPr>
        <p:spPr>
          <a:xfrm>
            <a:off x="5055643" y="6300185"/>
            <a:ext cx="1930400" cy="243417"/>
          </a:xfrm>
        </p:spPr>
        <p:txBody>
          <a:bodyPr/>
          <a:lstStyle/>
          <a:p>
            <a:endParaRPr lang="en-US"/>
          </a:p>
        </p:txBody>
      </p:sp>
      <p:sp>
        <p:nvSpPr>
          <p:cNvPr id="5" name="Slide Number Placeholder 4"/>
          <p:cNvSpPr>
            <a:spLocks noGrp="1"/>
          </p:cNvSpPr>
          <p:nvPr>
            <p:ph type="sldNum" sz="quarter" idx="12"/>
          </p:nvPr>
        </p:nvSpPr>
        <p:spPr>
          <a:xfrm>
            <a:off x="10322839" y="6300186"/>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3729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79748" y="6433796"/>
            <a:ext cx="1422400" cy="243417"/>
          </a:xfrm>
        </p:spPr>
        <p:txBody>
          <a:bodyPr/>
          <a:lstStyle/>
          <a:p>
            <a:fld id="{166311F9-1815-449A-8202-EECE29BACAE3}" type="datetime1">
              <a:rPr lang="en-US" smtClean="0"/>
              <a:t>2/27/2023</a:t>
            </a:fld>
            <a:endParaRPr lang="en-US"/>
          </a:p>
        </p:txBody>
      </p:sp>
      <p:sp>
        <p:nvSpPr>
          <p:cNvPr id="3" name="Footer Placeholder 2"/>
          <p:cNvSpPr>
            <a:spLocks noGrp="1"/>
          </p:cNvSpPr>
          <p:nvPr>
            <p:ph type="ftr" sz="quarter" idx="11"/>
          </p:nvPr>
        </p:nvSpPr>
        <p:spPr>
          <a:xfrm>
            <a:off x="4963786" y="6433796"/>
            <a:ext cx="1930400" cy="243417"/>
          </a:xfrm>
        </p:spPr>
        <p:txBody>
          <a:bodyPr/>
          <a:lstStyle/>
          <a:p>
            <a:endParaRPr lang="en-US"/>
          </a:p>
        </p:txBody>
      </p:sp>
      <p:sp>
        <p:nvSpPr>
          <p:cNvPr id="4" name="Slide Number Placeholder 3"/>
          <p:cNvSpPr>
            <a:spLocks noGrp="1"/>
          </p:cNvSpPr>
          <p:nvPr>
            <p:ph type="sldNum" sz="quarter" idx="12"/>
          </p:nvPr>
        </p:nvSpPr>
        <p:spPr>
          <a:xfrm>
            <a:off x="10489852" y="6433797"/>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204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A7EC67C9-F275-495D-8EE8-D5CA8C87BC5F}" type="datetime1">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372943" y="6458849"/>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9068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EC144-91C3-42BA-8FE6-F5D7161E36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FCB8B3-6739-482D-9BFB-233CF3A754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18CDC-6A34-4F0A-B226-C2AA1030C3CC}"/>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4453F163-9701-47C9-B899-3CACC0850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DB73E-7151-4379-8A31-C70001AC27FF}"/>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2655434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AE4DE2E8-2174-4BB8-9801-749F85CCC564}" type="datetime1">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498203" y="6467200"/>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1182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AA0F8B-702E-4163-943E-36E2738CD1FE}"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489852" y="6442148"/>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111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AC5CCA-BAA1-414C-B1BC-1525C0A26384}"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473151" y="6425446"/>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103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74E6-FF64-429D-914A-398C8E0A26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422DA6-A388-427B-BE95-FC56AFD608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EF6104-B16B-4F3C-967A-3467729B1D9D}"/>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5F9D40ED-60BE-4A38-BA07-AF6842EE0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CB113-2ED4-4485-AB33-E71E384F544B}"/>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847891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523F-6E46-4F9C-8BF6-713D390EA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5C4BBE-FAE2-4326-8149-15C2455E5C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B876C7-DA1E-42B9-9CA9-C3D09337EA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C4AF79-5B55-4983-A1D1-6F976D54F51E}"/>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6" name="Footer Placeholder 5">
            <a:extLst>
              <a:ext uri="{FF2B5EF4-FFF2-40B4-BE49-F238E27FC236}">
                <a16:creationId xmlns:a16="http://schemas.microsoft.com/office/drawing/2014/main" id="{E83CEE22-60BD-4BD2-A5B2-E493A065B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66C28F-CC6A-4F42-9679-64C2F6456531}"/>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139755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1F18-0345-4844-8E58-DDE6ADE1B1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200DE7-5EBB-4250-8B17-A8F904A00C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EC6EEC-79E8-46FB-9706-6C4508BFA4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7D0EA-901E-4579-A000-C0E678BAFB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4B5FA7-DF6C-498E-9E04-39DECE50BD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728597-433C-4C93-8CD7-83CBE71DC476}"/>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8" name="Footer Placeholder 7">
            <a:extLst>
              <a:ext uri="{FF2B5EF4-FFF2-40B4-BE49-F238E27FC236}">
                <a16:creationId xmlns:a16="http://schemas.microsoft.com/office/drawing/2014/main" id="{21A6C50B-9501-4ECD-B416-5A2874E109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15B9EF-8F29-46AE-A4F5-1AEAAFCADF74}"/>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4209233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1A13E-DB4D-4DB8-988C-B1AD06DDB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EB325F-696B-4E14-8F68-7714307B745C}"/>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4" name="Footer Placeholder 3">
            <a:extLst>
              <a:ext uri="{FF2B5EF4-FFF2-40B4-BE49-F238E27FC236}">
                <a16:creationId xmlns:a16="http://schemas.microsoft.com/office/drawing/2014/main" id="{8F82F21B-DA21-407B-97C1-D46274D6CF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9F3EBF-BBCE-46B2-998B-58030C351187}"/>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2571378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F400F6-F06D-4652-8D4D-A4C9E2B317B6}"/>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3" name="Footer Placeholder 2">
            <a:extLst>
              <a:ext uri="{FF2B5EF4-FFF2-40B4-BE49-F238E27FC236}">
                <a16:creationId xmlns:a16="http://schemas.microsoft.com/office/drawing/2014/main" id="{0C46DD6B-65E8-4300-B2E3-F07DA7CBF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20FA8A-EFBA-4942-BFA2-244DD4962C40}"/>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2903665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BAFBB-8081-4161-ABD0-77C0643B81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50CAC8-1A79-436F-A35C-56799F8A0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BA8582-8526-4044-9D7A-ED37CFD5D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6770B5-914A-44D4-A026-3C697378D1F8}"/>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6" name="Footer Placeholder 5">
            <a:extLst>
              <a:ext uri="{FF2B5EF4-FFF2-40B4-BE49-F238E27FC236}">
                <a16:creationId xmlns:a16="http://schemas.microsoft.com/office/drawing/2014/main" id="{0CCAD73A-68ED-49FE-9B35-916E90EC8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E4BEC-81D8-41E5-BDE9-0104A6CF2AD9}"/>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4181157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B732-6C83-47C7-B5A5-4F2D068AC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8B9336-90AE-4CCD-97BC-3341159526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D24D97-CF49-4718-A346-2298BB00D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BABA9-440A-48EC-8085-3A7A7CD6931E}"/>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6" name="Footer Placeholder 5">
            <a:extLst>
              <a:ext uri="{FF2B5EF4-FFF2-40B4-BE49-F238E27FC236}">
                <a16:creationId xmlns:a16="http://schemas.microsoft.com/office/drawing/2014/main" id="{6FEF703F-95BA-4F6D-AE87-EDF27B91F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08279-2625-42DD-83CD-31B20BE85FB8}"/>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14228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F962B4-891F-4BDC-9C8D-039CB9D389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594277-7641-4451-B55A-0F16A3D86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27564-20AD-4481-B025-C43AAF8EB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D00FD994-24CC-4DAB-85B7-C8F47D4C2E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D27E35-F458-437A-A364-1BDB049EB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B180A5-1FC5-4DC3-A528-B6DDBC605A2B}" type="slidenum">
              <a:rPr lang="en-US" smtClean="0"/>
              <a:t>‹#›</a:t>
            </a:fld>
            <a:endParaRPr lang="en-US"/>
          </a:p>
        </p:txBody>
      </p:sp>
    </p:spTree>
    <p:extLst>
      <p:ext uri="{BB962C8B-B14F-4D97-AF65-F5344CB8AC3E}">
        <p14:creationId xmlns:p14="http://schemas.microsoft.com/office/powerpoint/2010/main" val="3758004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38F1F58F-BD63-4557-BD01-0A0C22F65D9C}" type="datetime1">
              <a:rPr lang="en-US" smtClean="0"/>
              <a:t>2/27/2023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06553" y="6467200"/>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9" name="Rectangle 8">
            <a:extLst>
              <a:ext uri="{FF2B5EF4-FFF2-40B4-BE49-F238E27FC236}">
                <a16:creationId xmlns:a16="http://schemas.microsoft.com/office/drawing/2014/main" id="{CDE3F86F-B9C9-4BB5-87F8-1E2AC4DA5191}"/>
              </a:ext>
            </a:extLst>
          </p:cNvPr>
          <p:cNvSpPr/>
          <p:nvPr userDrawn="1"/>
        </p:nvSpPr>
        <p:spPr>
          <a:xfrm>
            <a:off x="1" y="6324600"/>
            <a:ext cx="12191999" cy="534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5D17AA78-A1FB-4517-AEC7-36C9F8F5DD19}"/>
              </a:ext>
            </a:extLst>
          </p:cNvPr>
          <p:cNvSpPr/>
          <p:nvPr userDrawn="1"/>
        </p:nvSpPr>
        <p:spPr>
          <a:xfrm>
            <a:off x="0" y="6318242"/>
            <a:ext cx="12192000" cy="81639"/>
          </a:xfrm>
          <a:prstGeom prst="rect">
            <a:avLst/>
          </a:prstGeom>
          <a:solidFill>
            <a:srgbClr val="ABC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descr="A picture containing text, sign&#10;&#10;Description automatically generated">
            <a:extLst>
              <a:ext uri="{FF2B5EF4-FFF2-40B4-BE49-F238E27FC236}">
                <a16:creationId xmlns:a16="http://schemas.microsoft.com/office/drawing/2014/main" id="{E1F0B467-85B2-4A19-961D-F92FC9DC01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46689" y="5860033"/>
            <a:ext cx="917890" cy="914400"/>
          </a:xfrm>
          <a:prstGeom prst="rect">
            <a:avLst/>
          </a:prstGeom>
        </p:spPr>
      </p:pic>
      <p:sp>
        <p:nvSpPr>
          <p:cNvPr id="12" name="TextBox 11">
            <a:extLst>
              <a:ext uri="{FF2B5EF4-FFF2-40B4-BE49-F238E27FC236}">
                <a16:creationId xmlns:a16="http://schemas.microsoft.com/office/drawing/2014/main" id="{8657B631-7CD0-4700-B56F-3E75A933C0F4}"/>
              </a:ext>
            </a:extLst>
          </p:cNvPr>
          <p:cNvSpPr txBox="1"/>
          <p:nvPr userDrawn="1"/>
        </p:nvSpPr>
        <p:spPr>
          <a:xfrm>
            <a:off x="93134" y="6376981"/>
            <a:ext cx="778933" cy="502766"/>
          </a:xfrm>
          <a:prstGeom prst="rect">
            <a:avLst/>
          </a:prstGeom>
          <a:noFill/>
        </p:spPr>
        <p:txBody>
          <a:bodyPr wrap="square" rtlCol="0">
            <a:spAutoFit/>
          </a:bodyPr>
          <a:lstStyle/>
          <a:p>
            <a:r>
              <a:rPr lang="en-US" sz="2667" b="1">
                <a:solidFill>
                  <a:schemeClr val="bg1"/>
                </a:solidFill>
              </a:rPr>
              <a:t>DOI</a:t>
            </a:r>
          </a:p>
        </p:txBody>
      </p:sp>
      <p:sp>
        <p:nvSpPr>
          <p:cNvPr id="13" name="TextBox 12">
            <a:extLst>
              <a:ext uri="{FF2B5EF4-FFF2-40B4-BE49-F238E27FC236}">
                <a16:creationId xmlns:a16="http://schemas.microsoft.com/office/drawing/2014/main" id="{E1EA66C4-1A3C-4380-847B-6F28EDD52B6E}"/>
              </a:ext>
            </a:extLst>
          </p:cNvPr>
          <p:cNvSpPr txBox="1"/>
          <p:nvPr userDrawn="1"/>
        </p:nvSpPr>
        <p:spPr>
          <a:xfrm>
            <a:off x="711200" y="6446816"/>
            <a:ext cx="1270000" cy="379848"/>
          </a:xfrm>
          <a:prstGeom prst="rect">
            <a:avLst/>
          </a:prstGeom>
          <a:noFill/>
        </p:spPr>
        <p:txBody>
          <a:bodyPr wrap="square" rtlCol="0">
            <a:spAutoFit/>
          </a:bodyPr>
          <a:lstStyle/>
          <a:p>
            <a:pPr>
              <a:lnSpc>
                <a:spcPts val="1133"/>
              </a:lnSpc>
            </a:pPr>
            <a:r>
              <a:rPr lang="en-US" sz="1200">
                <a:solidFill>
                  <a:schemeClr val="bg1"/>
                </a:solidFill>
              </a:rPr>
              <a:t>Climate Change Policy</a:t>
            </a:r>
          </a:p>
        </p:txBody>
      </p:sp>
    </p:spTree>
    <p:extLst>
      <p:ext uri="{BB962C8B-B14F-4D97-AF65-F5344CB8AC3E}">
        <p14:creationId xmlns:p14="http://schemas.microsoft.com/office/powerpoint/2010/main" val="539038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mailto:Maria.Wiseman@bia.gov"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hyperlink" Target="mailto:nhmercer@usgs.gov" TargetMode="External"/><Relationship Id="rId5" Type="http://schemas.openxmlformats.org/officeDocument/2006/relationships/hyperlink" Target="mailto:consultation@bia.gov"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D5EDAF-A36B-4DDD-8BA6-7C11BD7BEE50}"/>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4" name="Picture 3" descr="Rocks in the Snake River in Idaho">
            <a:extLst>
              <a:ext uri="{FF2B5EF4-FFF2-40B4-BE49-F238E27FC236}">
                <a16:creationId xmlns:a16="http://schemas.microsoft.com/office/drawing/2014/main" id="{0145D225-A774-4D31-8670-90EFA84D9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3" y="2610"/>
            <a:ext cx="12259717" cy="6854005"/>
          </a:xfrm>
          <a:prstGeom prst="rect">
            <a:avLst/>
          </a:prstGeom>
        </p:spPr>
      </p:pic>
      <p:grpSp>
        <p:nvGrpSpPr>
          <p:cNvPr id="5" name="Group 2" descr="DOI Tribal Consultation on Proposed Departmental Policy on Indigenous Knowledge">
            <a:extLst>
              <a:ext uri="{FF2B5EF4-FFF2-40B4-BE49-F238E27FC236}">
                <a16:creationId xmlns:a16="http://schemas.microsoft.com/office/drawing/2014/main" id="{A2E52F6D-0553-4999-9593-F9BEE518087D}"/>
              </a:ext>
            </a:extLst>
          </p:cNvPr>
          <p:cNvGrpSpPr/>
          <p:nvPr/>
        </p:nvGrpSpPr>
        <p:grpSpPr>
          <a:xfrm>
            <a:off x="613630" y="-5216"/>
            <a:ext cx="4661831" cy="6858002"/>
            <a:chOff x="0" y="21995"/>
            <a:chExt cx="2704214" cy="3562983"/>
          </a:xfrm>
          <a:solidFill>
            <a:schemeClr val="accent1"/>
          </a:solidFill>
        </p:grpSpPr>
        <p:sp>
          <p:nvSpPr>
            <p:cNvPr id="6" name="Freeform 3">
              <a:extLst>
                <a:ext uri="{FF2B5EF4-FFF2-40B4-BE49-F238E27FC236}">
                  <a16:creationId xmlns:a16="http://schemas.microsoft.com/office/drawing/2014/main" id="{0F13218C-3E71-4235-ADE1-60CD2495870D}"/>
                </a:ext>
              </a:extLst>
            </p:cNvPr>
            <p:cNvSpPr/>
            <p:nvPr/>
          </p:nvSpPr>
          <p:spPr>
            <a:xfrm>
              <a:off x="0" y="21995"/>
              <a:ext cx="2704214" cy="3562983"/>
            </a:xfrm>
            <a:custGeom>
              <a:avLst/>
              <a:gdLst/>
              <a:ahLst/>
              <a:cxnLst/>
              <a:rect l="l" t="t" r="r" b="b"/>
              <a:pathLst>
                <a:path w="2704214" h="3562983">
                  <a:moveTo>
                    <a:pt x="0" y="0"/>
                  </a:moveTo>
                  <a:lnTo>
                    <a:pt x="2704214" y="0"/>
                  </a:lnTo>
                  <a:lnTo>
                    <a:pt x="2704214" y="3562983"/>
                  </a:lnTo>
                  <a:lnTo>
                    <a:pt x="0" y="3562983"/>
                  </a:lnTo>
                  <a:close/>
                </a:path>
              </a:pathLst>
            </a:custGeom>
            <a:solidFill>
              <a:srgbClr val="4E90CB"/>
            </a:solidFill>
          </p:spPr>
          <p:txBody>
            <a:bodyPr/>
            <a:lstStyle/>
            <a:p>
              <a:pPr defTabSz="609630">
                <a:defRPr/>
              </a:pPr>
              <a:endParaRPr lang="en-US" sz="1200">
                <a:solidFill>
                  <a:prstClr val="black"/>
                </a:solidFill>
                <a:latin typeface="Calibri"/>
              </a:endParaRPr>
            </a:p>
          </p:txBody>
        </p:sp>
      </p:grpSp>
      <p:grpSp>
        <p:nvGrpSpPr>
          <p:cNvPr id="7" name="Group 4">
            <a:extLst>
              <a:ext uri="{FF2B5EF4-FFF2-40B4-BE49-F238E27FC236}">
                <a16:creationId xmlns:a16="http://schemas.microsoft.com/office/drawing/2014/main" id="{F8480E20-7961-41A4-B314-B5BC82BFBEEA}"/>
              </a:ext>
              <a:ext uri="{C183D7F6-B498-43B3-948B-1728B52AA6E4}">
                <adec:decorative xmlns:adec="http://schemas.microsoft.com/office/drawing/2017/decorative" val="1"/>
              </a:ext>
            </a:extLst>
          </p:cNvPr>
          <p:cNvGrpSpPr/>
          <p:nvPr/>
        </p:nvGrpSpPr>
        <p:grpSpPr>
          <a:xfrm>
            <a:off x="814660" y="237565"/>
            <a:ext cx="4334418" cy="914400"/>
            <a:chOff x="-627527" y="-620242"/>
            <a:chExt cx="8668836" cy="1828801"/>
          </a:xfrm>
        </p:grpSpPr>
        <p:pic>
          <p:nvPicPr>
            <p:cNvPr id="8" name="Picture 5">
              <a:extLst>
                <a:ext uri="{FF2B5EF4-FFF2-40B4-BE49-F238E27FC236}">
                  <a16:creationId xmlns:a16="http://schemas.microsoft.com/office/drawing/2014/main" id="{A991F626-26DD-4353-9228-A38F4B72EA60}"/>
                </a:ext>
              </a:extLst>
            </p:cNvPr>
            <p:cNvPicPr>
              <a:picLocks noChangeAspect="1"/>
            </p:cNvPicPr>
            <p:nvPr/>
          </p:nvPicPr>
          <p:blipFill>
            <a:blip r:embed="rId4"/>
            <a:srcRect/>
            <a:stretch>
              <a:fillRect/>
            </a:stretch>
          </p:blipFill>
          <p:spPr>
            <a:xfrm>
              <a:off x="-627527" y="-620242"/>
              <a:ext cx="1828800" cy="1828801"/>
            </a:xfrm>
            <a:prstGeom prst="rect">
              <a:avLst/>
            </a:prstGeom>
          </p:spPr>
        </p:pic>
        <p:sp>
          <p:nvSpPr>
            <p:cNvPr id="9" name="TextBox 6">
              <a:extLst>
                <a:ext uri="{FF2B5EF4-FFF2-40B4-BE49-F238E27FC236}">
                  <a16:creationId xmlns:a16="http://schemas.microsoft.com/office/drawing/2014/main" id="{B15F4CB4-49EB-441E-B65D-8B2625553278}"/>
                </a:ext>
              </a:extLst>
            </p:cNvPr>
            <p:cNvSpPr txBox="1"/>
            <p:nvPr/>
          </p:nvSpPr>
          <p:spPr>
            <a:xfrm>
              <a:off x="1367241" y="-1204"/>
              <a:ext cx="6674068" cy="589906"/>
            </a:xfrm>
            <a:prstGeom prst="rect">
              <a:avLst/>
            </a:prstGeom>
          </p:spPr>
          <p:txBody>
            <a:bodyPr wrap="square" lIns="0" tIns="0" rIns="0" bIns="0" rtlCol="0" anchor="t">
              <a:spAutoFit/>
            </a:bodyPr>
            <a:lstStyle/>
            <a:p>
              <a:pPr defTabSz="609630">
                <a:lnSpc>
                  <a:spcPts val="2333"/>
                </a:lnSpc>
                <a:defRPr/>
              </a:pPr>
              <a:r>
                <a:rPr lang="en-US" sz="2133">
                  <a:solidFill>
                    <a:srgbClr val="FFFFFF"/>
                  </a:solidFill>
                </a:rPr>
                <a:t>US Department of the Interior</a:t>
              </a:r>
            </a:p>
          </p:txBody>
        </p:sp>
      </p:grpSp>
      <p:sp>
        <p:nvSpPr>
          <p:cNvPr id="10" name="TextBox 8">
            <a:extLst>
              <a:ext uri="{FF2B5EF4-FFF2-40B4-BE49-F238E27FC236}">
                <a16:creationId xmlns:a16="http://schemas.microsoft.com/office/drawing/2014/main" id="{6CC777AA-8915-4EAB-948E-73BF0E7659E9}"/>
              </a:ext>
            </a:extLst>
          </p:cNvPr>
          <p:cNvSpPr txBox="1">
            <a:spLocks noGrp="1"/>
          </p:cNvSpPr>
          <p:nvPr>
            <p:ph type="title" idx="4294967295"/>
          </p:nvPr>
        </p:nvSpPr>
        <p:spPr>
          <a:xfrm>
            <a:off x="792833" y="1670072"/>
            <a:ext cx="4356245" cy="27865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j-lt"/>
                <a:ea typeface="+mn-ea"/>
                <a:cs typeface="+mn-cs"/>
              </a:rPr>
              <a:t>Tribal Consultation on Proposed Departmental Policy on Indigenous Knowledge </a:t>
            </a:r>
          </a:p>
          <a:p>
            <a:pPr marL="0" marR="0" lvl="0" indent="0" algn="l" defTabSz="914400" rtl="0" eaLnBrk="1" fontAlgn="auto" latinLnBrk="0" hangingPunct="1">
              <a:lnSpc>
                <a:spcPts val="4908"/>
              </a:lnSpc>
              <a:spcBef>
                <a:spcPts val="0"/>
              </a:spcBef>
              <a:spcAft>
                <a:spcPts val="0"/>
              </a:spcAft>
              <a:buClrTx/>
              <a:buSzTx/>
              <a:buFontTx/>
              <a:buNone/>
              <a:tabLst/>
              <a:defRPr/>
            </a:pPr>
            <a:endParaRPr kumimoji="0" lang="en-US" sz="2933" b="0" i="0" u="none" strike="noStrike" kern="1200" cap="none" spc="0" normalizeH="0" baseline="0" noProof="0" dirty="0">
              <a:ln>
                <a:noFill/>
              </a:ln>
              <a:solidFill>
                <a:srgbClr val="FFFFFF"/>
              </a:solidFill>
              <a:effectLst/>
              <a:uLnTx/>
              <a:uFillTx/>
              <a:latin typeface="+mj-lt"/>
              <a:ea typeface="+mn-ea"/>
              <a:cs typeface="Calibri"/>
            </a:endParaRPr>
          </a:p>
        </p:txBody>
      </p:sp>
      <p:sp>
        <p:nvSpPr>
          <p:cNvPr id="11" name="TextBox 10">
            <a:extLst>
              <a:ext uri="{FF2B5EF4-FFF2-40B4-BE49-F238E27FC236}">
                <a16:creationId xmlns:a16="http://schemas.microsoft.com/office/drawing/2014/main" id="{0707189F-538E-496F-9E33-5A1575E06C68}"/>
              </a:ext>
            </a:extLst>
          </p:cNvPr>
          <p:cNvSpPr txBox="1"/>
          <p:nvPr/>
        </p:nvSpPr>
        <p:spPr>
          <a:xfrm>
            <a:off x="794428" y="6166337"/>
            <a:ext cx="2042777" cy="377283"/>
          </a:xfrm>
          <a:prstGeom prst="rect">
            <a:avLst/>
          </a:prstGeom>
        </p:spPr>
        <p:txBody>
          <a:bodyPr wrap="square" lIns="0" tIns="0" rIns="0" bIns="0" rtlCol="0" anchor="t">
            <a:spAutoFit/>
          </a:bodyPr>
          <a:lstStyle/>
          <a:p>
            <a:pPr defTabSz="609630">
              <a:lnSpc>
                <a:spcPts val="1493"/>
              </a:lnSpc>
              <a:spcBef>
                <a:spcPct val="0"/>
              </a:spcBef>
              <a:defRPr/>
            </a:pPr>
            <a:r>
              <a:rPr lang="en-US" sz="1200" spc="21">
                <a:solidFill>
                  <a:srgbClr val="FFFFFF"/>
                </a:solidFill>
              </a:rPr>
              <a:t>Office of Policy Analysis</a:t>
            </a:r>
            <a:endParaRPr lang="en-US" sz="1200" spc="21">
              <a:solidFill>
                <a:schemeClr val="bg1"/>
              </a:solidFill>
            </a:endParaRPr>
          </a:p>
          <a:p>
            <a:pPr>
              <a:lnSpc>
                <a:spcPts val="1493"/>
              </a:lnSpc>
              <a:spcBef>
                <a:spcPct val="0"/>
              </a:spcBef>
              <a:defRPr/>
            </a:pPr>
            <a:r>
              <a:rPr lang="en-US" sz="1200" spc="21">
                <a:solidFill>
                  <a:schemeClr val="bg1"/>
                </a:solidFill>
              </a:rPr>
              <a:t>February 25, 2023</a:t>
            </a:r>
          </a:p>
        </p:txBody>
      </p:sp>
    </p:spTree>
    <p:extLst>
      <p:ext uri="{BB962C8B-B14F-4D97-AF65-F5344CB8AC3E}">
        <p14:creationId xmlns:p14="http://schemas.microsoft.com/office/powerpoint/2010/main" val="1888212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467002" y="271896"/>
            <a:ext cx="10727677" cy="12012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734" b="0" i="0" u="none" strike="noStrike" kern="1200" cap="none" spc="0" normalizeH="0" baseline="0" noProof="0" dirty="0">
                <a:ln>
                  <a:noFill/>
                </a:ln>
                <a:solidFill>
                  <a:srgbClr val="19486A"/>
                </a:solidFill>
                <a:effectLst/>
                <a:uLnTx/>
                <a:uFillTx/>
                <a:latin typeface="Open Sauce SemiBold Bold"/>
                <a:ea typeface="+mn-ea"/>
                <a:cs typeface="+mn-cs"/>
              </a:rPr>
              <a:t>Departmental Policy on Indigenous Knowledge (IK)</a:t>
            </a:r>
          </a:p>
          <a:p>
            <a:pPr marL="0" marR="0" lvl="0" indent="0" algn="l" defTabSz="609630" rtl="0" eaLnBrk="1" fontAlgn="auto" latinLnBrk="0" hangingPunct="1">
              <a:lnSpc>
                <a:spcPts val="5226"/>
              </a:lnSpc>
              <a:spcBef>
                <a:spcPts val="0"/>
              </a:spcBef>
              <a:spcAft>
                <a:spcPts val="0"/>
              </a:spcAft>
              <a:buClrTx/>
              <a:buSzTx/>
              <a:buFontTx/>
              <a:buNone/>
              <a:tabLst/>
              <a:defRPr/>
            </a:pPr>
            <a:endParaRPr kumimoji="0" lang="en-US" sz="3734" b="0" i="0" u="none" strike="noStrike" kern="1200" cap="none" spc="0" normalizeH="0" baseline="0" noProof="0" dirty="0">
              <a:ln>
                <a:noFill/>
              </a:ln>
              <a:solidFill>
                <a:srgbClr val="19486A"/>
              </a:solidFill>
              <a:effectLst/>
              <a:uLnTx/>
              <a:uFillTx/>
              <a:latin typeface="Open Sauce SemiBold Bold"/>
              <a:ea typeface="+mn-ea"/>
              <a:cs typeface="+mn-cs"/>
            </a:endParaRPr>
          </a:p>
        </p:txBody>
      </p:sp>
      <p:pic>
        <p:nvPicPr>
          <p:cNvPr id="4098" name="Picture 2" descr="hawaii forest">
            <a:extLst>
              <a:ext uri="{FF2B5EF4-FFF2-40B4-BE49-F238E27FC236}">
                <a16:creationId xmlns:a16="http://schemas.microsoft.com/office/drawing/2014/main" id="{3BA1B1F9-7A85-4A87-8841-1815C0372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396"/>
          <a:stretch/>
        </p:blipFill>
        <p:spPr bwMode="auto">
          <a:xfrm>
            <a:off x="9466856" y="4370664"/>
            <a:ext cx="2070092" cy="1375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22BF49-067D-44E4-99C4-64C5A3C89A8C}"/>
              </a:ext>
              <a:ext uri="{C183D7F6-B498-43B3-948B-1728B52AA6E4}">
                <adec:decorative xmlns:adec="http://schemas.microsoft.com/office/drawing/2017/decorative" val="1"/>
              </a:ext>
            </a:extLst>
          </p:cNvPr>
          <p:cNvPicPr>
            <a:picLocks noChangeAspect="1"/>
          </p:cNvPicPr>
          <p:nvPr/>
        </p:nvPicPr>
        <p:blipFill rotWithShape="1">
          <a:blip r:embed="rId4"/>
          <a:srcRect r="1186"/>
          <a:stretch/>
        </p:blipFill>
        <p:spPr>
          <a:xfrm>
            <a:off x="9466856" y="2857590"/>
            <a:ext cx="2070092" cy="1391412"/>
          </a:xfrm>
          <a:prstGeom prst="rect">
            <a:avLst/>
          </a:prstGeom>
          <a:ln>
            <a:solidFill>
              <a:schemeClr val="tx1"/>
            </a:solidFill>
          </a:ln>
        </p:spPr>
      </p:pic>
      <p:pic>
        <p:nvPicPr>
          <p:cNvPr id="4100" name="Picture 4" descr="Photo from up high on the coastal bluff, of a beach with a coral reef and lots of visitors in the water and on the sand.">
            <a:extLst>
              <a:ext uri="{FF2B5EF4-FFF2-40B4-BE49-F238E27FC236}">
                <a16:creationId xmlns:a16="http://schemas.microsoft.com/office/drawing/2014/main" id="{DF27C661-5240-4A32-8D20-06415BEB7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6856" y="1361948"/>
            <a:ext cx="2070091" cy="13749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67DDDEB3-7902-4A70-B493-09551DD20DCE}"/>
              </a:ext>
            </a:extLst>
          </p:cNvPr>
          <p:cNvSpPr txBox="1"/>
          <p:nvPr/>
        </p:nvSpPr>
        <p:spPr>
          <a:xfrm>
            <a:off x="467002" y="1023684"/>
            <a:ext cx="8854798" cy="5170646"/>
          </a:xfrm>
          <a:prstGeom prst="rect">
            <a:avLst/>
          </a:prstGeom>
        </p:spPr>
        <p:txBody>
          <a:bodyPr wrap="square" lIns="0" tIns="0" rIns="0" bIns="0" rtlCol="0" anchor="t">
            <a:spAutoFit/>
          </a:bodyPr>
          <a:lstStyle/>
          <a:p>
            <a:pPr defTabSz="609630"/>
            <a:r>
              <a:rPr lang="en-US" sz="2400" b="1">
                <a:solidFill>
                  <a:srgbClr val="19486A"/>
                </a:solidFill>
                <a:latin typeface="Open Sauce SemiBold"/>
              </a:rPr>
              <a:t>Summary </a:t>
            </a:r>
          </a:p>
          <a:p>
            <a:pPr defTabSz="609630"/>
            <a:endParaRPr lang="en-US" sz="2400" u="sng">
              <a:solidFill>
                <a:srgbClr val="19486A"/>
              </a:solidFill>
              <a:latin typeface="Open Sauce SemiBold"/>
              <a:cs typeface="Calibri"/>
            </a:endParaRPr>
          </a:p>
          <a:p>
            <a:pPr marL="609600" lvl="1" indent="-304800" defTabSz="609630">
              <a:buFont typeface="Arial"/>
              <a:buChar char="•"/>
            </a:pPr>
            <a:r>
              <a:rPr lang="en-US" sz="2400">
                <a:solidFill>
                  <a:srgbClr val="19486A"/>
                </a:solidFill>
                <a:latin typeface="Open Sauce SemiBold"/>
              </a:rPr>
              <a:t>Establishes responsibilities for considering and including IK in Departmental actions and scientific research</a:t>
            </a:r>
          </a:p>
          <a:p>
            <a:pPr marL="609600" lvl="1" indent="-304800" defTabSz="609630">
              <a:buFont typeface="Arial"/>
              <a:buChar char="•"/>
            </a:pPr>
            <a:endParaRPr lang="en-US" sz="2400">
              <a:solidFill>
                <a:srgbClr val="19486A"/>
              </a:solidFill>
              <a:latin typeface="Open Sauce SemiBold"/>
            </a:endParaRPr>
          </a:p>
          <a:p>
            <a:pPr marL="609600" lvl="1" indent="-304800" defTabSz="609630">
              <a:buFont typeface="Arial"/>
              <a:buChar char="•"/>
            </a:pPr>
            <a:r>
              <a:rPr lang="en-US" sz="2400">
                <a:solidFill>
                  <a:srgbClr val="19486A"/>
                </a:solidFill>
                <a:latin typeface="Open Sauce SemiBold"/>
              </a:rPr>
              <a:t>What is the Department Manual?</a:t>
            </a:r>
          </a:p>
          <a:p>
            <a:pPr marL="1066800" lvl="2" indent="-304800" defTabSz="609630">
              <a:buFont typeface="Arial"/>
              <a:buChar char="•"/>
            </a:pPr>
            <a:r>
              <a:rPr lang="en-US" sz="2400">
                <a:solidFill>
                  <a:srgbClr val="19486A"/>
                </a:solidFill>
                <a:latin typeface="Open Sauce SemiBold"/>
              </a:rPr>
              <a:t>User manual for the Department of the Interior</a:t>
            </a:r>
          </a:p>
          <a:p>
            <a:pPr marL="1066800" lvl="2" indent="-304800" defTabSz="609630">
              <a:buFont typeface="Arial"/>
              <a:buChar char="•"/>
            </a:pPr>
            <a:r>
              <a:rPr lang="en-US" sz="2400">
                <a:solidFill>
                  <a:srgbClr val="19486A"/>
                </a:solidFill>
                <a:latin typeface="Open Sauce SemiBold"/>
              </a:rPr>
              <a:t>Organization, function, and authorities of the Department</a:t>
            </a:r>
          </a:p>
          <a:p>
            <a:pPr marL="1066800" lvl="2" indent="-304800" defTabSz="609630">
              <a:buFont typeface="Arial"/>
              <a:buChar char="•"/>
            </a:pPr>
            <a:r>
              <a:rPr lang="en-US" sz="2400">
                <a:solidFill>
                  <a:srgbClr val="19486A"/>
                </a:solidFill>
                <a:latin typeface="Open Sauce SemiBold"/>
              </a:rPr>
              <a:t>Direction on how to implement requirements</a:t>
            </a:r>
          </a:p>
          <a:p>
            <a:pPr marL="1066800" lvl="2" indent="-304800" defTabSz="609630">
              <a:buFont typeface="Arial"/>
              <a:buChar char="•"/>
            </a:pPr>
            <a:endParaRPr lang="en-US" sz="2400">
              <a:solidFill>
                <a:srgbClr val="19486A"/>
              </a:solidFill>
              <a:latin typeface="Open Sauce SemiBold"/>
            </a:endParaRPr>
          </a:p>
          <a:p>
            <a:pPr marL="1066800" lvl="2" indent="-304800" defTabSz="609630">
              <a:buFont typeface="Arial"/>
              <a:buChar char="•"/>
            </a:pPr>
            <a:r>
              <a:rPr lang="en-US" sz="2400">
                <a:solidFill>
                  <a:srgbClr val="19486A"/>
                </a:solidFill>
                <a:latin typeface="Open Sauce SemiBold"/>
              </a:rPr>
              <a:t>Example: 516 DM 7 directs how the Office of Native Hawaiian Relations manages the National Environmental Policy Act (NEPA) process for land exchanges involving Hawaiian Homelands</a:t>
            </a:r>
          </a:p>
        </p:txBody>
      </p:sp>
    </p:spTree>
    <p:extLst>
      <p:ext uri="{BB962C8B-B14F-4D97-AF65-F5344CB8AC3E}">
        <p14:creationId xmlns:p14="http://schemas.microsoft.com/office/powerpoint/2010/main" val="1777819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7002" y="271896"/>
            <a:ext cx="10727677" cy="1201226"/>
          </a:xfrm>
          <a:prstGeom prst="rect">
            <a:avLst/>
          </a:prstGeom>
        </p:spPr>
        <p:txBody>
          <a:bodyPr wrap="square" lIns="0" tIns="0" rIns="0" bIns="0" rtlCol="0" anchor="t">
            <a:spAutoFit/>
          </a:bodyPr>
          <a:lstStyle/>
          <a:p>
            <a:pPr defTabSz="609630"/>
            <a:r>
              <a:rPr lang="en-US" sz="3734">
                <a:solidFill>
                  <a:srgbClr val="19486A"/>
                </a:solidFill>
                <a:latin typeface="Open Sauce SemiBold Bold"/>
              </a:rPr>
              <a:t>Departmental Policy on Indigenous Knowledge (IK)</a:t>
            </a:r>
          </a:p>
          <a:p>
            <a:pPr defTabSz="609630">
              <a:lnSpc>
                <a:spcPts val="5226"/>
              </a:lnSpc>
            </a:pPr>
            <a:endParaRPr lang="en-US" sz="3734">
              <a:solidFill>
                <a:srgbClr val="19486A"/>
              </a:solidFill>
              <a:latin typeface="Open Sauce SemiBold Bold"/>
            </a:endParaRPr>
          </a:p>
        </p:txBody>
      </p:sp>
      <p:pic>
        <p:nvPicPr>
          <p:cNvPr id="4098" name="Picture 2" descr="hawaii forest">
            <a:extLst>
              <a:ext uri="{FF2B5EF4-FFF2-40B4-BE49-F238E27FC236}">
                <a16:creationId xmlns:a16="http://schemas.microsoft.com/office/drawing/2014/main" id="{3BA1B1F9-7A85-4A87-8841-1815C0372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396"/>
          <a:stretch/>
        </p:blipFill>
        <p:spPr bwMode="auto">
          <a:xfrm>
            <a:off x="9466856" y="4370664"/>
            <a:ext cx="2070092" cy="1375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22BF49-067D-44E4-99C4-64C5A3C89A8C}"/>
              </a:ext>
              <a:ext uri="{C183D7F6-B498-43B3-948B-1728B52AA6E4}">
                <adec:decorative xmlns:adec="http://schemas.microsoft.com/office/drawing/2017/decorative" val="1"/>
              </a:ext>
            </a:extLst>
          </p:cNvPr>
          <p:cNvPicPr>
            <a:picLocks noChangeAspect="1"/>
          </p:cNvPicPr>
          <p:nvPr/>
        </p:nvPicPr>
        <p:blipFill rotWithShape="1">
          <a:blip r:embed="rId4"/>
          <a:srcRect r="1186"/>
          <a:stretch/>
        </p:blipFill>
        <p:spPr>
          <a:xfrm>
            <a:off x="9466856" y="2857590"/>
            <a:ext cx="2070092" cy="1391412"/>
          </a:xfrm>
          <a:prstGeom prst="rect">
            <a:avLst/>
          </a:prstGeom>
          <a:ln>
            <a:solidFill>
              <a:schemeClr val="tx1"/>
            </a:solidFill>
          </a:ln>
        </p:spPr>
      </p:pic>
      <p:pic>
        <p:nvPicPr>
          <p:cNvPr id="4100" name="Picture 4" descr="Photo from up high on the coastal bluff, of a beach with a coral reef and lots of visitors in the water and on the sand.">
            <a:extLst>
              <a:ext uri="{FF2B5EF4-FFF2-40B4-BE49-F238E27FC236}">
                <a16:creationId xmlns:a16="http://schemas.microsoft.com/office/drawing/2014/main" id="{DF27C661-5240-4A32-8D20-06415BEB7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6856" y="1361948"/>
            <a:ext cx="2070091" cy="13749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67DDDEB3-7902-4A70-B493-09551DD20DCE}"/>
              </a:ext>
            </a:extLst>
          </p:cNvPr>
          <p:cNvSpPr txBox="1"/>
          <p:nvPr/>
        </p:nvSpPr>
        <p:spPr>
          <a:xfrm>
            <a:off x="467002" y="1389888"/>
            <a:ext cx="8854798" cy="2913555"/>
          </a:xfrm>
          <a:prstGeom prst="rect">
            <a:avLst/>
          </a:prstGeom>
        </p:spPr>
        <p:txBody>
          <a:bodyPr wrap="square" lIns="0" tIns="0" rIns="0" bIns="0" rtlCol="0" anchor="t">
            <a:spAutoFit/>
          </a:bodyPr>
          <a:lstStyle/>
          <a:p>
            <a:pPr defTabSz="609630"/>
            <a:r>
              <a:rPr lang="en-US" sz="2400" b="1">
                <a:solidFill>
                  <a:srgbClr val="19486A"/>
                </a:solidFill>
                <a:latin typeface="Open Sauce SemiBold"/>
              </a:rPr>
              <a:t>Summary </a:t>
            </a:r>
          </a:p>
          <a:p>
            <a:pPr defTabSz="609630"/>
            <a:endParaRPr lang="en-US" sz="2400" u="sng">
              <a:solidFill>
                <a:srgbClr val="19486A"/>
              </a:solidFill>
              <a:latin typeface="Open Sauce SemiBold"/>
              <a:cs typeface="Calibri"/>
            </a:endParaRPr>
          </a:p>
          <a:p>
            <a:pPr defTabSz="609630"/>
            <a:endParaRPr lang="en-US" sz="2400" u="sng">
              <a:solidFill>
                <a:prstClr val="black"/>
              </a:solidFill>
              <a:latin typeface="Calibri"/>
              <a:cs typeface="Calibri"/>
            </a:endParaRPr>
          </a:p>
          <a:p>
            <a:pPr marL="304815" lvl="1" defTabSz="609630"/>
            <a:r>
              <a:rPr lang="en-US" sz="2000">
                <a:solidFill>
                  <a:srgbClr val="19486A"/>
                </a:solidFill>
                <a:latin typeface="Open Sauce SemiBold"/>
              </a:rPr>
              <a:t> </a:t>
            </a:r>
          </a:p>
          <a:p>
            <a:pPr marL="304815" lvl="1" defTabSz="609630"/>
            <a:endParaRPr lang="en-US" sz="2133">
              <a:solidFill>
                <a:srgbClr val="19486A"/>
              </a:solidFill>
              <a:latin typeface="Open Sauce SemiBold"/>
            </a:endParaRPr>
          </a:p>
          <a:p>
            <a:pPr defTabSz="609630"/>
            <a:endParaRPr lang="en-US" sz="2400">
              <a:solidFill>
                <a:srgbClr val="19486A"/>
              </a:solidFill>
              <a:latin typeface="Open Sauce SemiBold"/>
            </a:endParaRPr>
          </a:p>
          <a:p>
            <a:pPr defTabSz="609630"/>
            <a:endParaRPr lang="en-US" sz="2400">
              <a:solidFill>
                <a:srgbClr val="19486A"/>
              </a:solidFill>
              <a:latin typeface="Open Sauce SemiBold"/>
            </a:endParaRPr>
          </a:p>
          <a:p>
            <a:pPr defTabSz="609630"/>
            <a:endParaRPr lang="en-US" sz="2400">
              <a:solidFill>
                <a:srgbClr val="19486A"/>
              </a:solidFill>
              <a:latin typeface="Open Sauce SemiBold"/>
            </a:endParaRPr>
          </a:p>
        </p:txBody>
      </p:sp>
      <p:sp>
        <p:nvSpPr>
          <p:cNvPr id="8" name="Title 7">
            <a:extLst>
              <a:ext uri="{FF2B5EF4-FFF2-40B4-BE49-F238E27FC236}">
                <a16:creationId xmlns:a16="http://schemas.microsoft.com/office/drawing/2014/main" id="{16BB36AB-1BCF-45CB-90ED-481C08FA0C07}"/>
              </a:ext>
            </a:extLst>
          </p:cNvPr>
          <p:cNvSpPr txBox="1">
            <a:spLocks noGrp="1"/>
          </p:cNvSpPr>
          <p:nvPr>
            <p:ph type="title" idx="4294967295"/>
          </p:nvPr>
        </p:nvSpPr>
        <p:spPr>
          <a:xfrm>
            <a:off x="467002" y="2123895"/>
            <a:ext cx="8645885" cy="22467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04800" marR="0" lvl="1" indent="0" algn="l"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9486A"/>
                </a:solidFill>
                <a:effectLst/>
                <a:uLnTx/>
                <a:uFillTx/>
                <a:latin typeface="Open Sauce SemiBold"/>
                <a:ea typeface="+mn-ea"/>
                <a:cs typeface="+mn-cs"/>
              </a:rPr>
              <a:t>Defines </a:t>
            </a:r>
            <a:r>
              <a:rPr kumimoji="0" lang="en-US" sz="2800" b="0" i="0" u="sng" strike="noStrike" kern="1200" cap="none" spc="0" normalizeH="0" baseline="0" noProof="0" dirty="0">
                <a:ln>
                  <a:noFill/>
                </a:ln>
                <a:solidFill>
                  <a:srgbClr val="19486A"/>
                </a:solidFill>
                <a:effectLst/>
                <a:uLnTx/>
                <a:uFillTx/>
                <a:latin typeface="Open Sauce SemiBold"/>
                <a:ea typeface="+mn-ea"/>
                <a:cs typeface="+mn-cs"/>
              </a:rPr>
              <a:t>Indigenous Peoples</a:t>
            </a:r>
            <a:r>
              <a:rPr kumimoji="0" lang="en-US" sz="2800" b="0" i="0" u="none" strike="noStrike" kern="1200" cap="none" spc="0" normalizeH="0" baseline="0" noProof="0" dirty="0">
                <a:ln>
                  <a:noFill/>
                </a:ln>
                <a:solidFill>
                  <a:srgbClr val="19486A"/>
                </a:solidFill>
                <a:effectLst/>
                <a:uLnTx/>
                <a:uFillTx/>
                <a:latin typeface="Open Sauce SemiBold"/>
                <a:ea typeface="+mn-ea"/>
                <a:cs typeface="+mn-cs"/>
              </a:rPr>
              <a:t> as: </a:t>
            </a:r>
            <a:r>
              <a:rPr kumimoji="0" lang="en-US" sz="2800" b="0" i="0" u="none" strike="noStrike" kern="1200" cap="none" spc="0" normalizeH="0" baseline="0" noProof="0" dirty="0">
                <a:ln>
                  <a:noFill/>
                </a:ln>
                <a:solidFill>
                  <a:schemeClr val="accent1">
                    <a:lumMod val="50000"/>
                  </a:schemeClr>
                </a:solidFill>
                <a:effectLst/>
                <a:uLnTx/>
                <a:uFillTx/>
                <a:latin typeface="Open Sauce SemiBold Bold"/>
                <a:ea typeface="Calibri" panose="020F0502020204030204" pitchFamily="34" charset="0"/>
                <a:cs typeface="Arial"/>
              </a:rPr>
              <a:t>Native</a:t>
            </a:r>
            <a:r>
              <a:rPr kumimoji="0" lang="en-US" sz="2800" b="0" i="0" u="none" strike="noStrike" kern="1200" cap="none" spc="0" normalizeH="0" baseline="0" noProof="0" dirty="0">
                <a:ln>
                  <a:noFill/>
                </a:ln>
                <a:solidFill>
                  <a:srgbClr val="000000"/>
                </a:solidFill>
                <a:effectLst/>
                <a:uLnTx/>
                <a:uFillTx/>
                <a:latin typeface="Open Sauce SemiBold Bold"/>
                <a:ea typeface="Calibri" panose="020F0502020204030204" pitchFamily="34" charset="0"/>
                <a:cs typeface="Arial"/>
              </a:rPr>
              <a:t> </a:t>
            </a:r>
            <a:r>
              <a:rPr kumimoji="0" lang="en-US" sz="2800" b="0" i="0" u="none" strike="noStrike" kern="1200" cap="none" spc="0" normalizeH="0" baseline="0" noProof="0" dirty="0">
                <a:ln>
                  <a:noFill/>
                </a:ln>
                <a:solidFill>
                  <a:schemeClr val="accent1">
                    <a:lumMod val="50000"/>
                  </a:schemeClr>
                </a:solidFill>
                <a:effectLst/>
                <a:uLnTx/>
                <a:uFillTx/>
                <a:latin typeface="Open Sauce SemiBold Bold"/>
                <a:ea typeface="Calibri" panose="020F0502020204030204" pitchFamily="34" charset="0"/>
                <a:cs typeface="Arial"/>
              </a:rPr>
              <a:t>Americans, Alaska Natives, Native Hawaiians, and Indigenous Peoples of the U.S. Territories, and their respective nations, communities, or groups that are indigenous to the United States and its territories.</a:t>
            </a:r>
            <a:endParaRPr kumimoji="0" lang="en-US" sz="2800" b="0" i="0" u="none" strike="noStrike" kern="1200" cap="none" spc="0" normalizeH="0" baseline="0" noProof="0" dirty="0">
              <a:ln>
                <a:noFill/>
              </a:ln>
              <a:solidFill>
                <a:schemeClr val="accent1">
                  <a:lumMod val="50000"/>
                </a:schemeClr>
              </a:solidFill>
              <a:effectLst/>
              <a:uLnTx/>
              <a:uFillTx/>
              <a:latin typeface="Open Sauce SemiBold Bold"/>
              <a:ea typeface="+mn-ea"/>
              <a:cs typeface="Arial"/>
            </a:endParaRPr>
          </a:p>
        </p:txBody>
      </p:sp>
    </p:spTree>
    <p:extLst>
      <p:ext uri="{BB962C8B-B14F-4D97-AF65-F5344CB8AC3E}">
        <p14:creationId xmlns:p14="http://schemas.microsoft.com/office/powerpoint/2010/main" val="929267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467002" y="271896"/>
            <a:ext cx="10727677" cy="12012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734" b="0" i="0" u="none" strike="noStrike" kern="1200" cap="none" spc="0" normalizeH="0" baseline="0" noProof="0" dirty="0">
                <a:ln>
                  <a:noFill/>
                </a:ln>
                <a:solidFill>
                  <a:srgbClr val="19486A"/>
                </a:solidFill>
                <a:effectLst/>
                <a:uLnTx/>
                <a:uFillTx/>
                <a:latin typeface="Open Sauce SemiBold Bold"/>
                <a:ea typeface="+mn-ea"/>
                <a:cs typeface="+mn-cs"/>
              </a:rPr>
              <a:t>Departmental Policy on Indigenous Knowledge (IK)</a:t>
            </a:r>
          </a:p>
          <a:p>
            <a:pPr marL="0" marR="0" lvl="0" indent="0" algn="l" defTabSz="609630" rtl="0" eaLnBrk="1" fontAlgn="auto" latinLnBrk="0" hangingPunct="1">
              <a:lnSpc>
                <a:spcPts val="5226"/>
              </a:lnSpc>
              <a:spcBef>
                <a:spcPts val="0"/>
              </a:spcBef>
              <a:spcAft>
                <a:spcPts val="0"/>
              </a:spcAft>
              <a:buClrTx/>
              <a:buSzTx/>
              <a:buFontTx/>
              <a:buNone/>
              <a:tabLst/>
              <a:defRPr/>
            </a:pPr>
            <a:endParaRPr kumimoji="0" lang="en-US" sz="3734" b="0" i="0" u="none" strike="noStrike" kern="1200" cap="none" spc="0" normalizeH="0" baseline="0" noProof="0" dirty="0">
              <a:ln>
                <a:noFill/>
              </a:ln>
              <a:solidFill>
                <a:srgbClr val="19486A"/>
              </a:solidFill>
              <a:effectLst/>
              <a:uLnTx/>
              <a:uFillTx/>
              <a:latin typeface="Open Sauce SemiBold Bold"/>
              <a:ea typeface="+mn-ea"/>
              <a:cs typeface="+mn-cs"/>
            </a:endParaRPr>
          </a:p>
        </p:txBody>
      </p:sp>
      <p:pic>
        <p:nvPicPr>
          <p:cNvPr id="4098" name="Picture 2" descr="hawaii forest">
            <a:extLst>
              <a:ext uri="{FF2B5EF4-FFF2-40B4-BE49-F238E27FC236}">
                <a16:creationId xmlns:a16="http://schemas.microsoft.com/office/drawing/2014/main" id="{3BA1B1F9-7A85-4A87-8841-1815C0372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396"/>
          <a:stretch/>
        </p:blipFill>
        <p:spPr bwMode="auto">
          <a:xfrm>
            <a:off x="9466856" y="4370664"/>
            <a:ext cx="2070092" cy="1375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22BF49-067D-44E4-99C4-64C5A3C89A8C}"/>
              </a:ext>
              <a:ext uri="{C183D7F6-B498-43B3-948B-1728B52AA6E4}">
                <adec:decorative xmlns:adec="http://schemas.microsoft.com/office/drawing/2017/decorative" val="1"/>
              </a:ext>
            </a:extLst>
          </p:cNvPr>
          <p:cNvPicPr>
            <a:picLocks noChangeAspect="1"/>
          </p:cNvPicPr>
          <p:nvPr/>
        </p:nvPicPr>
        <p:blipFill rotWithShape="1">
          <a:blip r:embed="rId4"/>
          <a:srcRect r="1186"/>
          <a:stretch/>
        </p:blipFill>
        <p:spPr>
          <a:xfrm>
            <a:off x="9466856" y="2857590"/>
            <a:ext cx="2070092" cy="1391412"/>
          </a:xfrm>
          <a:prstGeom prst="rect">
            <a:avLst/>
          </a:prstGeom>
          <a:ln>
            <a:solidFill>
              <a:schemeClr val="tx1"/>
            </a:solidFill>
          </a:ln>
        </p:spPr>
      </p:pic>
      <p:pic>
        <p:nvPicPr>
          <p:cNvPr id="4100" name="Picture 4" descr="Photo from up high on the coastal bluff, of a beach with a coral reef and lots of visitors in the water and on the sand.">
            <a:extLst>
              <a:ext uri="{FF2B5EF4-FFF2-40B4-BE49-F238E27FC236}">
                <a16:creationId xmlns:a16="http://schemas.microsoft.com/office/drawing/2014/main" id="{DF27C661-5240-4A32-8D20-06415BEB7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6856" y="1361948"/>
            <a:ext cx="2070091" cy="13749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67DDDEB3-7902-4A70-B493-09551DD20DCE}"/>
              </a:ext>
            </a:extLst>
          </p:cNvPr>
          <p:cNvSpPr txBox="1"/>
          <p:nvPr/>
        </p:nvSpPr>
        <p:spPr>
          <a:xfrm>
            <a:off x="467002" y="1023684"/>
            <a:ext cx="8854798" cy="2851999"/>
          </a:xfrm>
          <a:prstGeom prst="rect">
            <a:avLst/>
          </a:prstGeom>
        </p:spPr>
        <p:txBody>
          <a:bodyPr wrap="square" lIns="0" tIns="0" rIns="0" bIns="0" rtlCol="0" anchor="t">
            <a:spAutoFit/>
          </a:bodyPr>
          <a:lstStyle/>
          <a:p>
            <a:pPr defTabSz="609630"/>
            <a:r>
              <a:rPr lang="en-US" sz="2400" b="1">
                <a:solidFill>
                  <a:srgbClr val="19486A"/>
                </a:solidFill>
                <a:latin typeface="Open Sauce SemiBold"/>
              </a:rPr>
              <a:t>Summary </a:t>
            </a:r>
          </a:p>
          <a:p>
            <a:pPr defTabSz="609630"/>
            <a:endParaRPr lang="en-US" sz="2400" u="sng">
              <a:solidFill>
                <a:srgbClr val="19486A"/>
              </a:solidFill>
              <a:latin typeface="Open Sauce SemiBold"/>
              <a:cs typeface="Calibri"/>
            </a:endParaRPr>
          </a:p>
          <a:p>
            <a:pPr defTabSz="609630"/>
            <a:endParaRPr lang="en-US" sz="2400" u="sng">
              <a:solidFill>
                <a:prstClr val="black"/>
              </a:solidFill>
              <a:latin typeface="Calibri"/>
              <a:cs typeface="Calibri"/>
            </a:endParaRPr>
          </a:p>
          <a:p>
            <a:pPr marL="304815" lvl="1" defTabSz="609630"/>
            <a:r>
              <a:rPr lang="en-US" sz="2000">
                <a:solidFill>
                  <a:srgbClr val="19486A"/>
                </a:solidFill>
                <a:latin typeface="Open Sauce SemiBold"/>
              </a:rPr>
              <a:t> </a:t>
            </a:r>
          </a:p>
          <a:p>
            <a:pPr marL="304815" lvl="1" defTabSz="609630"/>
            <a:endParaRPr lang="en-US" sz="2133">
              <a:solidFill>
                <a:srgbClr val="19486A"/>
              </a:solidFill>
              <a:latin typeface="Open Sauce SemiBold"/>
            </a:endParaRPr>
          </a:p>
          <a:p>
            <a:pPr defTabSz="609630"/>
            <a:endParaRPr lang="en-US" sz="2400">
              <a:solidFill>
                <a:srgbClr val="19486A"/>
              </a:solidFill>
              <a:latin typeface="Open Sauce SemiBold"/>
            </a:endParaRPr>
          </a:p>
          <a:p>
            <a:pPr defTabSz="609630"/>
            <a:endParaRPr lang="en-US" sz="2400">
              <a:solidFill>
                <a:srgbClr val="19486A"/>
              </a:solidFill>
              <a:latin typeface="Open Sauce SemiBold"/>
            </a:endParaRPr>
          </a:p>
          <a:p>
            <a:pPr defTabSz="609630"/>
            <a:endParaRPr lang="en-US" sz="2400">
              <a:solidFill>
                <a:srgbClr val="19486A"/>
              </a:solidFill>
              <a:latin typeface="Open Sauce SemiBold"/>
            </a:endParaRPr>
          </a:p>
        </p:txBody>
      </p:sp>
      <p:sp>
        <p:nvSpPr>
          <p:cNvPr id="8" name="TextBox 7">
            <a:extLst>
              <a:ext uri="{FF2B5EF4-FFF2-40B4-BE49-F238E27FC236}">
                <a16:creationId xmlns:a16="http://schemas.microsoft.com/office/drawing/2014/main" id="{16BB36AB-1BCF-45CB-90ED-481C08FA0C07}"/>
              </a:ext>
            </a:extLst>
          </p:cNvPr>
          <p:cNvSpPr txBox="1"/>
          <p:nvPr/>
        </p:nvSpPr>
        <p:spPr>
          <a:xfrm>
            <a:off x="655052" y="1540611"/>
            <a:ext cx="8203722" cy="4585871"/>
          </a:xfrm>
          <a:prstGeom prst="rect">
            <a:avLst/>
          </a:prstGeom>
          <a:noFill/>
        </p:spPr>
        <p:txBody>
          <a:bodyPr wrap="square" lIns="91440" tIns="45720" rIns="91440" bIns="45720" anchor="t">
            <a:spAutoFit/>
          </a:bodyPr>
          <a:lstStyle/>
          <a:p>
            <a:pPr marL="304800" lvl="1" defTabSz="609630"/>
            <a:r>
              <a:rPr lang="en-US" sz="2400" dirty="0">
                <a:solidFill>
                  <a:srgbClr val="19486A"/>
                </a:solidFill>
                <a:latin typeface="Open Sauce SemiBold"/>
              </a:rPr>
              <a:t>Defines </a:t>
            </a:r>
            <a:r>
              <a:rPr lang="en-US" sz="2400" u="sng" dirty="0">
                <a:solidFill>
                  <a:srgbClr val="19486A"/>
                </a:solidFill>
                <a:latin typeface="Open Sauce SemiBold"/>
              </a:rPr>
              <a:t>Indigenous Knowledge</a:t>
            </a:r>
            <a:r>
              <a:rPr lang="en-US" sz="2400" dirty="0">
                <a:solidFill>
                  <a:srgbClr val="19486A"/>
                </a:solidFill>
                <a:latin typeface="Open Sauce SemiBold"/>
              </a:rPr>
              <a:t> as: </a:t>
            </a:r>
            <a:r>
              <a:rPr lang="en-US" sz="2400" dirty="0">
                <a:solidFill>
                  <a:schemeClr val="accent1">
                    <a:lumMod val="50000"/>
                  </a:schemeClr>
                </a:solidFill>
                <a:effectLst/>
                <a:latin typeface="Open Sauce SemiBold Bold"/>
                <a:ea typeface="Calibri" panose="020F0502020204030204" pitchFamily="34" charset="0"/>
              </a:rPr>
              <a:t>a body of observations, oral and written knowledge, innovations, practices, and beliefs developed by Indigenous Peoples through interaction and experience with the environment. It is applied to phenomena across biological, physical, social, cultural, and spiritual systems.</a:t>
            </a:r>
            <a:r>
              <a:rPr lang="en-US" sz="2400" dirty="0">
                <a:solidFill>
                  <a:schemeClr val="accent1">
                    <a:lumMod val="50000"/>
                  </a:schemeClr>
                </a:solidFill>
                <a:latin typeface="Open Sauce SemiBold Bold"/>
                <a:ea typeface="Calibri" panose="020F0502020204030204" pitchFamily="34" charset="0"/>
              </a:rPr>
              <a:t> </a:t>
            </a:r>
            <a:r>
              <a:rPr lang="en-US" sz="2400" dirty="0">
                <a:solidFill>
                  <a:schemeClr val="accent1">
                    <a:lumMod val="50000"/>
                  </a:schemeClr>
                </a:solidFill>
                <a:effectLst/>
                <a:latin typeface="Open Sauce SemiBold Bold"/>
                <a:ea typeface="Calibri" panose="020F0502020204030204" pitchFamily="34" charset="0"/>
              </a:rPr>
              <a:t> Indigenous Knowledge can be developed over millennia, continues to develop, and includes understanding based on evidence acquired through direct contact with the environment and long-term experiences, as well as extensive observations, lessons, and skills passed from generation to generation</a:t>
            </a:r>
            <a:r>
              <a:rPr lang="en-US" sz="2400" dirty="0">
                <a:solidFill>
                  <a:schemeClr val="accent1">
                    <a:lumMod val="50000"/>
                  </a:schemeClr>
                </a:solidFill>
                <a:effectLst/>
                <a:latin typeface="Open Sauce SemiBold Bold"/>
                <a:ea typeface="Times New Roman" panose="02020603050405020304" pitchFamily="18" charset="0"/>
              </a:rPr>
              <a:t>.</a:t>
            </a:r>
            <a:r>
              <a:rPr lang="en-US" sz="2400" dirty="0">
                <a:solidFill>
                  <a:schemeClr val="accent1">
                    <a:lumMod val="50000"/>
                  </a:schemeClr>
                </a:solidFill>
                <a:latin typeface="Open Sauce SemiBold Bold"/>
                <a:ea typeface="Times New Roman" panose="02020603050405020304" pitchFamily="18" charset="0"/>
              </a:rPr>
              <a:t> </a:t>
            </a:r>
            <a:endParaRPr lang="en-US" sz="2400">
              <a:solidFill>
                <a:schemeClr val="accent1">
                  <a:lumMod val="50000"/>
                </a:schemeClr>
              </a:solidFill>
              <a:latin typeface="Open Sauce SemiBold Bold"/>
            </a:endParaRPr>
          </a:p>
          <a:p>
            <a:pPr marL="304800" lvl="1" defTabSz="609630"/>
            <a:endParaRPr lang="en-US" sz="2800">
              <a:solidFill>
                <a:schemeClr val="accent1">
                  <a:lumMod val="50000"/>
                </a:schemeClr>
              </a:solidFill>
              <a:latin typeface="Open Sauce SemiBold Bold"/>
            </a:endParaRPr>
          </a:p>
        </p:txBody>
      </p:sp>
    </p:spTree>
    <p:extLst>
      <p:ext uri="{BB962C8B-B14F-4D97-AF65-F5344CB8AC3E}">
        <p14:creationId xmlns:p14="http://schemas.microsoft.com/office/powerpoint/2010/main" val="2891932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467002" y="271896"/>
            <a:ext cx="10727677" cy="12012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734" b="0" i="0" u="none" strike="noStrike" kern="1200" cap="none" spc="0" normalizeH="0" baseline="0" noProof="0" dirty="0">
                <a:ln>
                  <a:noFill/>
                </a:ln>
                <a:solidFill>
                  <a:srgbClr val="19486A"/>
                </a:solidFill>
                <a:effectLst/>
                <a:uLnTx/>
                <a:uFillTx/>
                <a:latin typeface="Open Sauce SemiBold Bold"/>
                <a:ea typeface="+mn-ea"/>
                <a:cs typeface="+mn-cs"/>
              </a:rPr>
              <a:t>Departmental Policy on Indigenous Knowledge (IK)</a:t>
            </a:r>
          </a:p>
          <a:p>
            <a:pPr marL="0" marR="0" lvl="0" indent="0" algn="l" defTabSz="609630" rtl="0" eaLnBrk="1" fontAlgn="auto" latinLnBrk="0" hangingPunct="1">
              <a:lnSpc>
                <a:spcPts val="5226"/>
              </a:lnSpc>
              <a:spcBef>
                <a:spcPts val="0"/>
              </a:spcBef>
              <a:spcAft>
                <a:spcPts val="0"/>
              </a:spcAft>
              <a:buClrTx/>
              <a:buSzTx/>
              <a:buFontTx/>
              <a:buNone/>
              <a:tabLst/>
              <a:defRPr/>
            </a:pPr>
            <a:endParaRPr kumimoji="0" lang="en-US" sz="3734" b="0" i="0" u="none" strike="noStrike" kern="1200" cap="none" spc="0" normalizeH="0" baseline="0" noProof="0" dirty="0">
              <a:ln>
                <a:noFill/>
              </a:ln>
              <a:solidFill>
                <a:srgbClr val="19486A"/>
              </a:solidFill>
              <a:effectLst/>
              <a:uLnTx/>
              <a:uFillTx/>
              <a:latin typeface="Open Sauce SemiBold Bold"/>
              <a:ea typeface="+mn-ea"/>
              <a:cs typeface="+mn-cs"/>
            </a:endParaRPr>
          </a:p>
        </p:txBody>
      </p:sp>
      <p:pic>
        <p:nvPicPr>
          <p:cNvPr id="4098" name="Picture 2" descr="hawaii forest">
            <a:extLst>
              <a:ext uri="{FF2B5EF4-FFF2-40B4-BE49-F238E27FC236}">
                <a16:creationId xmlns:a16="http://schemas.microsoft.com/office/drawing/2014/main" id="{3BA1B1F9-7A85-4A87-8841-1815C0372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396"/>
          <a:stretch/>
        </p:blipFill>
        <p:spPr bwMode="auto">
          <a:xfrm>
            <a:off x="9466856" y="4370664"/>
            <a:ext cx="2070092" cy="1375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22BF49-067D-44E4-99C4-64C5A3C89A8C}"/>
              </a:ext>
              <a:ext uri="{C183D7F6-B498-43B3-948B-1728B52AA6E4}">
                <adec:decorative xmlns:adec="http://schemas.microsoft.com/office/drawing/2017/decorative" val="1"/>
              </a:ext>
            </a:extLst>
          </p:cNvPr>
          <p:cNvPicPr>
            <a:picLocks noChangeAspect="1"/>
          </p:cNvPicPr>
          <p:nvPr/>
        </p:nvPicPr>
        <p:blipFill rotWithShape="1">
          <a:blip r:embed="rId4"/>
          <a:srcRect r="1186"/>
          <a:stretch/>
        </p:blipFill>
        <p:spPr>
          <a:xfrm>
            <a:off x="9466856" y="2857590"/>
            <a:ext cx="2070092" cy="1391412"/>
          </a:xfrm>
          <a:prstGeom prst="rect">
            <a:avLst/>
          </a:prstGeom>
          <a:ln>
            <a:solidFill>
              <a:schemeClr val="tx1"/>
            </a:solidFill>
          </a:ln>
        </p:spPr>
      </p:pic>
      <p:pic>
        <p:nvPicPr>
          <p:cNvPr id="4100" name="Picture 4" descr="Photo from up high on the coastal bluff, of a beach with a coral reef and lots of visitors in the water and on the sand.">
            <a:extLst>
              <a:ext uri="{FF2B5EF4-FFF2-40B4-BE49-F238E27FC236}">
                <a16:creationId xmlns:a16="http://schemas.microsoft.com/office/drawing/2014/main" id="{DF27C661-5240-4A32-8D20-06415BEB7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6856" y="1361948"/>
            <a:ext cx="2070091" cy="13749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80ADE601-3AD7-44BA-B10B-D27DD7CDFFED}"/>
              </a:ext>
            </a:extLst>
          </p:cNvPr>
          <p:cNvSpPr txBox="1"/>
          <p:nvPr/>
        </p:nvSpPr>
        <p:spPr>
          <a:xfrm>
            <a:off x="467002" y="1057240"/>
            <a:ext cx="8767464" cy="5129546"/>
          </a:xfrm>
          <a:prstGeom prst="rect">
            <a:avLst/>
          </a:prstGeom>
        </p:spPr>
        <p:txBody>
          <a:bodyPr wrap="square" lIns="0" tIns="0" rIns="0" bIns="0" rtlCol="0" anchor="t">
            <a:spAutoFit/>
          </a:bodyPr>
          <a:lstStyle/>
          <a:p>
            <a:pPr defTabSz="609630"/>
            <a:r>
              <a:rPr lang="en-US" sz="2400" b="1">
                <a:solidFill>
                  <a:srgbClr val="19486A"/>
                </a:solidFill>
                <a:latin typeface="Open Sauce SemiBold"/>
              </a:rPr>
              <a:t>Highlights</a:t>
            </a:r>
          </a:p>
          <a:p>
            <a:pPr defTabSz="609630"/>
            <a:endParaRPr lang="en-US" sz="2133" u="sng">
              <a:solidFill>
                <a:prstClr val="black"/>
              </a:solidFill>
              <a:latin typeface="Calibri"/>
              <a:cs typeface="Calibri"/>
            </a:endParaRPr>
          </a:p>
          <a:p>
            <a:pPr marL="609600" indent="-304800" defTabSz="609630">
              <a:buFont typeface="Arial"/>
              <a:buChar char="•"/>
            </a:pPr>
            <a:r>
              <a:rPr lang="en-US" sz="2400">
                <a:solidFill>
                  <a:srgbClr val="19486A"/>
                </a:solidFill>
                <a:latin typeface="Open Sauce SemiBold"/>
              </a:rPr>
              <a:t>Policy is consistent with Office of Science Technology Policy-Council on Environmental Quality (OSTP-CEQ) “Guidance for Federal Departments and Agencies on Indigenous Knowledge” released 11/30/22. </a:t>
            </a:r>
          </a:p>
          <a:p>
            <a:pPr marL="304800" defTabSz="609630"/>
            <a:endParaRPr lang="en-US" sz="2400">
              <a:solidFill>
                <a:srgbClr val="19486A"/>
              </a:solidFill>
              <a:latin typeface="Open Sauce SemiBold"/>
            </a:endParaRPr>
          </a:p>
          <a:p>
            <a:pPr marL="609600" indent="-304800" defTabSz="609630">
              <a:buFont typeface="Arial"/>
              <a:buChar char="•"/>
            </a:pPr>
            <a:r>
              <a:rPr lang="en-US" sz="2400">
                <a:solidFill>
                  <a:srgbClr val="19486A"/>
                </a:solidFill>
                <a:latin typeface="Open Sauce SemiBold"/>
              </a:rPr>
              <a:t>Elevates IK in implementation of Department activities.</a:t>
            </a:r>
          </a:p>
          <a:p>
            <a:pPr marL="304800" defTabSz="609630"/>
            <a:endParaRPr lang="en-US" sz="2400">
              <a:solidFill>
                <a:srgbClr val="19486A"/>
              </a:solidFill>
              <a:latin typeface="Open Sauce SemiBold"/>
            </a:endParaRPr>
          </a:p>
          <a:p>
            <a:pPr marL="609600" indent="-304800" defTabSz="609630">
              <a:buFont typeface="Arial"/>
              <a:buChar char="•"/>
            </a:pPr>
            <a:r>
              <a:rPr lang="en-US" sz="2400">
                <a:solidFill>
                  <a:srgbClr val="19486A"/>
                </a:solidFill>
                <a:latin typeface="Open Sauce SemiBold"/>
              </a:rPr>
              <a:t>Stresses collaborative relationships with Indigenous Peoples built on reciprocity, equity and mutual respect. </a:t>
            </a:r>
          </a:p>
          <a:p>
            <a:pPr marL="304800" defTabSz="609630"/>
            <a:endParaRPr lang="en-US" sz="2400">
              <a:solidFill>
                <a:srgbClr val="19486A"/>
              </a:solidFill>
              <a:latin typeface="Open Sauce SemiBold"/>
            </a:endParaRPr>
          </a:p>
          <a:p>
            <a:pPr marL="609600" indent="-304800" defTabSz="609630">
              <a:buFont typeface="Arial"/>
              <a:buChar char="•"/>
            </a:pPr>
            <a:r>
              <a:rPr lang="en-US" sz="2400">
                <a:solidFill>
                  <a:srgbClr val="19486A"/>
                </a:solidFill>
                <a:latin typeface="Open Sauce SemiBold"/>
              </a:rPr>
              <a:t>Requires free, prior, and informed consent before learning or including IK.</a:t>
            </a:r>
          </a:p>
        </p:txBody>
      </p:sp>
    </p:spTree>
    <p:extLst>
      <p:ext uri="{BB962C8B-B14F-4D97-AF65-F5344CB8AC3E}">
        <p14:creationId xmlns:p14="http://schemas.microsoft.com/office/powerpoint/2010/main" val="3469495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467002" y="271896"/>
            <a:ext cx="10727677" cy="12012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734" b="0" i="0" u="none" strike="noStrike" kern="1200" cap="none" spc="0" normalizeH="0" baseline="0" noProof="0" dirty="0">
                <a:ln>
                  <a:noFill/>
                </a:ln>
                <a:solidFill>
                  <a:srgbClr val="19486A"/>
                </a:solidFill>
                <a:effectLst/>
                <a:uLnTx/>
                <a:uFillTx/>
                <a:latin typeface="Open Sauce SemiBold Bold"/>
                <a:ea typeface="+mn-ea"/>
                <a:cs typeface="+mn-cs"/>
              </a:rPr>
              <a:t>Departmental Policy on Indigenous Knowledge (IK)</a:t>
            </a:r>
          </a:p>
          <a:p>
            <a:pPr marL="0" marR="0" lvl="0" indent="0" algn="l" defTabSz="609630" rtl="0" eaLnBrk="1" fontAlgn="auto" latinLnBrk="0" hangingPunct="1">
              <a:lnSpc>
                <a:spcPts val="5226"/>
              </a:lnSpc>
              <a:spcBef>
                <a:spcPts val="0"/>
              </a:spcBef>
              <a:spcAft>
                <a:spcPts val="0"/>
              </a:spcAft>
              <a:buClrTx/>
              <a:buSzTx/>
              <a:buFontTx/>
              <a:buNone/>
              <a:tabLst/>
              <a:defRPr/>
            </a:pPr>
            <a:endParaRPr kumimoji="0" lang="en-US" sz="3734" b="0" i="0" u="none" strike="noStrike" kern="1200" cap="none" spc="0" normalizeH="0" baseline="0" noProof="0" dirty="0">
              <a:ln>
                <a:noFill/>
              </a:ln>
              <a:solidFill>
                <a:srgbClr val="19486A"/>
              </a:solidFill>
              <a:effectLst/>
              <a:uLnTx/>
              <a:uFillTx/>
              <a:latin typeface="Open Sauce SemiBold Bold"/>
              <a:ea typeface="+mn-ea"/>
              <a:cs typeface="+mn-cs"/>
            </a:endParaRPr>
          </a:p>
        </p:txBody>
      </p:sp>
      <p:pic>
        <p:nvPicPr>
          <p:cNvPr id="4098" name="Picture 2" descr="hawaii forest">
            <a:extLst>
              <a:ext uri="{FF2B5EF4-FFF2-40B4-BE49-F238E27FC236}">
                <a16:creationId xmlns:a16="http://schemas.microsoft.com/office/drawing/2014/main" id="{3BA1B1F9-7A85-4A87-8841-1815C0372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396"/>
          <a:stretch/>
        </p:blipFill>
        <p:spPr bwMode="auto">
          <a:xfrm>
            <a:off x="9466856" y="4370664"/>
            <a:ext cx="2070092" cy="1375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22BF49-067D-44E4-99C4-64C5A3C89A8C}"/>
              </a:ext>
              <a:ext uri="{C183D7F6-B498-43B3-948B-1728B52AA6E4}">
                <adec:decorative xmlns:adec="http://schemas.microsoft.com/office/drawing/2017/decorative" val="1"/>
              </a:ext>
            </a:extLst>
          </p:cNvPr>
          <p:cNvPicPr>
            <a:picLocks noChangeAspect="1"/>
          </p:cNvPicPr>
          <p:nvPr/>
        </p:nvPicPr>
        <p:blipFill rotWithShape="1">
          <a:blip r:embed="rId4"/>
          <a:srcRect r="1186"/>
          <a:stretch/>
        </p:blipFill>
        <p:spPr>
          <a:xfrm>
            <a:off x="9466856" y="2857590"/>
            <a:ext cx="2070092" cy="1391412"/>
          </a:xfrm>
          <a:prstGeom prst="rect">
            <a:avLst/>
          </a:prstGeom>
          <a:ln>
            <a:solidFill>
              <a:schemeClr val="tx1"/>
            </a:solidFill>
          </a:ln>
        </p:spPr>
      </p:pic>
      <p:pic>
        <p:nvPicPr>
          <p:cNvPr id="4100" name="Picture 4" descr="Photo from up high on the coastal bluff, of a beach with a coral reef and lots of visitors in the water and on the sand.">
            <a:extLst>
              <a:ext uri="{FF2B5EF4-FFF2-40B4-BE49-F238E27FC236}">
                <a16:creationId xmlns:a16="http://schemas.microsoft.com/office/drawing/2014/main" id="{DF27C661-5240-4A32-8D20-06415BEB7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6856" y="1361948"/>
            <a:ext cx="2070091" cy="13749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D99B4F05-2959-4D96-A3B1-403335BD813D}"/>
              </a:ext>
            </a:extLst>
          </p:cNvPr>
          <p:cNvSpPr txBox="1"/>
          <p:nvPr/>
        </p:nvSpPr>
        <p:spPr>
          <a:xfrm>
            <a:off x="467002" y="872509"/>
            <a:ext cx="8767464" cy="5498878"/>
          </a:xfrm>
          <a:prstGeom prst="rect">
            <a:avLst/>
          </a:prstGeom>
        </p:spPr>
        <p:txBody>
          <a:bodyPr wrap="square" lIns="0" tIns="0" rIns="0" bIns="0" rtlCol="0" anchor="t">
            <a:spAutoFit/>
          </a:bodyPr>
          <a:lstStyle/>
          <a:p>
            <a:pPr defTabSz="609630"/>
            <a:r>
              <a:rPr lang="en-US" sz="2400" b="1" dirty="0">
                <a:solidFill>
                  <a:srgbClr val="19486A"/>
                </a:solidFill>
                <a:latin typeface="Open Sauce SemiBold"/>
              </a:rPr>
              <a:t>Highlights</a:t>
            </a:r>
          </a:p>
          <a:p>
            <a:pPr defTabSz="609630"/>
            <a:endParaRPr lang="en-US" sz="2133" u="sng" dirty="0">
              <a:solidFill>
                <a:prstClr val="black"/>
              </a:solidFill>
              <a:latin typeface="Calibri"/>
              <a:cs typeface="Calibri"/>
            </a:endParaRPr>
          </a:p>
          <a:p>
            <a:pPr marL="609600" indent="-304800" defTabSz="609630">
              <a:buFont typeface="Arial"/>
              <a:buChar char="•"/>
            </a:pPr>
            <a:r>
              <a:rPr lang="en-US" sz="2400" dirty="0">
                <a:solidFill>
                  <a:srgbClr val="19486A"/>
                </a:solidFill>
                <a:latin typeface="Open Sauce SemiBold"/>
              </a:rPr>
              <a:t>Learn IK through appropriate processes and procedures through collaboration with Indigenous Peoples. </a:t>
            </a:r>
          </a:p>
          <a:p>
            <a:pPr marL="304800" defTabSz="609630"/>
            <a:endParaRPr lang="en-US" sz="2400" dirty="0">
              <a:solidFill>
                <a:srgbClr val="19486A"/>
              </a:solidFill>
              <a:latin typeface="Open Sauce SemiBold"/>
            </a:endParaRPr>
          </a:p>
          <a:p>
            <a:pPr marL="609600" indent="-304800" defTabSz="609630">
              <a:buFont typeface="Arial"/>
              <a:buChar char="•"/>
            </a:pPr>
            <a:r>
              <a:rPr lang="en-US" sz="2400" dirty="0">
                <a:solidFill>
                  <a:srgbClr val="19486A"/>
                </a:solidFill>
                <a:latin typeface="Open Sauce SemiBold"/>
              </a:rPr>
              <a:t>Include IK in a manner compliant with federal laws including the Information Quality Act.</a:t>
            </a:r>
          </a:p>
          <a:p>
            <a:pPr marL="304800" defTabSz="609630"/>
            <a:endParaRPr lang="en-US" sz="2400" dirty="0">
              <a:solidFill>
                <a:srgbClr val="19486A"/>
              </a:solidFill>
              <a:latin typeface="Open Sauce SemiBold"/>
            </a:endParaRPr>
          </a:p>
          <a:p>
            <a:pPr marL="609600" indent="-304800" defTabSz="609630">
              <a:buFont typeface="Arial"/>
              <a:buChar char="•"/>
            </a:pPr>
            <a:r>
              <a:rPr lang="en-US" sz="2400" dirty="0">
                <a:solidFill>
                  <a:srgbClr val="19486A"/>
                </a:solidFill>
                <a:latin typeface="Open Sauce SemiBold"/>
              </a:rPr>
              <a:t>Ensure Departmental employees receive training on learning and including IK before engagement.</a:t>
            </a:r>
          </a:p>
          <a:p>
            <a:pPr marL="304800" defTabSz="609630"/>
            <a:endParaRPr lang="en-US" sz="2400" dirty="0">
              <a:solidFill>
                <a:srgbClr val="19486A"/>
              </a:solidFill>
              <a:latin typeface="Open Sauce SemiBold"/>
            </a:endParaRPr>
          </a:p>
          <a:p>
            <a:pPr marL="609600" indent="-304800" defTabSz="609630">
              <a:buFont typeface="Arial"/>
              <a:buChar char="•"/>
            </a:pPr>
            <a:r>
              <a:rPr lang="en-US" sz="2400" dirty="0">
                <a:solidFill>
                  <a:srgbClr val="19486A"/>
                </a:solidFill>
                <a:latin typeface="Open Sauce SemiBold"/>
              </a:rPr>
              <a:t>Bureaus and Offices will develop further guidance for IK inclusion.</a:t>
            </a:r>
          </a:p>
          <a:p>
            <a:pPr marL="304800" defTabSz="609630"/>
            <a:endParaRPr lang="en-US" sz="2400" dirty="0">
              <a:solidFill>
                <a:srgbClr val="19486A"/>
              </a:solidFill>
              <a:latin typeface="Open Sauce SemiBold"/>
            </a:endParaRPr>
          </a:p>
          <a:p>
            <a:pPr marL="609600" indent="-304800" defTabSz="609630">
              <a:buFont typeface="Arial"/>
              <a:buChar char="•"/>
            </a:pPr>
            <a:r>
              <a:rPr lang="en-US" sz="2400" dirty="0">
                <a:solidFill>
                  <a:srgbClr val="19486A"/>
                </a:solidFill>
                <a:latin typeface="Open Sauce SemiBold"/>
              </a:rPr>
              <a:t>Establishes new Departmental Indigenous Knowledge Coordination Committee.</a:t>
            </a:r>
          </a:p>
        </p:txBody>
      </p:sp>
    </p:spTree>
    <p:extLst>
      <p:ext uri="{BB962C8B-B14F-4D97-AF65-F5344CB8AC3E}">
        <p14:creationId xmlns:p14="http://schemas.microsoft.com/office/powerpoint/2010/main" val="2208079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95579" y="562530"/>
            <a:ext cx="693909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j-lt"/>
                <a:ea typeface="+mj-ea"/>
                <a:cs typeface="+mj-cs"/>
              </a:rPr>
              <a:t>We are seeking input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j-lt"/>
                <a:ea typeface="+mj-ea"/>
                <a:cs typeface="+mj-cs"/>
              </a:rPr>
              <a:t>on the following:</a:t>
            </a:r>
            <a:endParaRPr kumimoji="0" lang="en-US" sz="41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TextBox 3">
            <a:extLst>
              <a:ext uri="{FF2B5EF4-FFF2-40B4-BE49-F238E27FC236}">
                <a16:creationId xmlns:a16="http://schemas.microsoft.com/office/drawing/2014/main" id="{79E0E422-923C-4845-837F-BE4620106BC3}"/>
              </a:ext>
            </a:extLst>
          </p:cNvPr>
          <p:cNvSpPr txBox="1"/>
          <p:nvPr/>
        </p:nvSpPr>
        <p:spPr>
          <a:xfrm>
            <a:off x="195579" y="2565001"/>
            <a:ext cx="6492978" cy="3730469"/>
          </a:xfrm>
          <a:prstGeom prst="rect">
            <a:avLst/>
          </a:prstGeom>
        </p:spPr>
        <p:txBody>
          <a:bodyPr vert="horz" lIns="91440" tIns="45720" rIns="91440" bIns="45720" rtlCol="0" anchor="t">
            <a:noAutofit/>
          </a:bodyPr>
          <a:lstStyle/>
          <a:p>
            <a:pPr marL="571500" marR="0" lvl="0" indent="-457200" fontAlgn="auto">
              <a:lnSpc>
                <a:spcPct val="90000"/>
              </a:lnSpc>
              <a:spcBef>
                <a:spcPts val="0"/>
              </a:spcBef>
              <a:spcAft>
                <a:spcPts val="600"/>
              </a:spcAft>
              <a:buClrTx/>
              <a:buSzTx/>
              <a:buAutoNum type="arabicPeriod"/>
              <a:tabLst/>
              <a:defRPr/>
            </a:pPr>
            <a:r>
              <a:rPr kumimoji="0" lang="en-US" sz="2400" b="0" i="0" u="none" strike="noStrike" cap="none" spc="0" normalizeH="0" baseline="0" noProof="0">
                <a:ln>
                  <a:noFill/>
                </a:ln>
                <a:effectLst/>
                <a:uLnTx/>
                <a:uFillTx/>
              </a:rPr>
              <a:t>How would you like to work with the Department to ensure that Indigenous Knowledge properly informs Departmental policies, programs, research, and decision-making?</a:t>
            </a:r>
            <a:endParaRPr kumimoji="0" lang="en-US" sz="2400" b="0" i="0" u="none" strike="noStrike" cap="none" spc="0" normalizeH="0" baseline="0" noProof="0">
              <a:ln>
                <a:noFill/>
              </a:ln>
              <a:effectLst/>
              <a:uLnTx/>
              <a:uFillTx/>
              <a:cs typeface="Calibri" panose="020F0502020204030204"/>
            </a:endParaRPr>
          </a:p>
          <a:p>
            <a:pPr marL="571500" marR="0" lvl="0" indent="-457200" fontAlgn="auto">
              <a:lnSpc>
                <a:spcPct val="90000"/>
              </a:lnSpc>
              <a:spcBef>
                <a:spcPts val="0"/>
              </a:spcBef>
              <a:spcAft>
                <a:spcPts val="600"/>
              </a:spcAft>
              <a:buClrTx/>
              <a:buSzTx/>
              <a:buAutoNum type="arabicPeriod"/>
              <a:tabLst/>
              <a:defRPr/>
            </a:pPr>
            <a:r>
              <a:rPr lang="en-US" sz="2400"/>
              <a:t>How can the Department work with you to identify appropriate knowledge holders and to obtain appropriate consent for the inclusion of Indigenous Knowledge?</a:t>
            </a:r>
            <a:endParaRPr lang="en-US"/>
          </a:p>
        </p:txBody>
      </p:sp>
      <p:sp>
        <p:nvSpPr>
          <p:cNvPr id="2070" name="Freeform: Shape 205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8DE77D40-60D8-469D-92B6-0F529673991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22" r="17522"/>
          <a:stretch/>
        </p:blipFill>
        <p:spPr bwMode="auto">
          <a:xfrm>
            <a:off x="6750141" y="0"/>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42B75F5B-244D-4D2F-96CF-614471802E60}"/>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11002130" y="5838270"/>
            <a:ext cx="914400" cy="914400"/>
          </a:xfrm>
          <a:prstGeom prst="rect">
            <a:avLst/>
          </a:prstGeom>
        </p:spPr>
      </p:pic>
    </p:spTree>
    <p:extLst>
      <p:ext uri="{BB962C8B-B14F-4D97-AF65-F5344CB8AC3E}">
        <p14:creationId xmlns:p14="http://schemas.microsoft.com/office/powerpoint/2010/main" val="322969440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301752" y="274819"/>
            <a:ext cx="693909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j-lt"/>
                <a:ea typeface="+mj-ea"/>
                <a:cs typeface="+mj-cs"/>
              </a:rPr>
              <a:t>We are seeking input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j-lt"/>
                <a:ea typeface="+mj-ea"/>
                <a:cs typeface="+mj-cs"/>
              </a:rPr>
              <a:t>on the following:</a:t>
            </a:r>
            <a:endParaRPr kumimoji="0" lang="en-US" sz="41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TextBox 3">
            <a:extLst>
              <a:ext uri="{FF2B5EF4-FFF2-40B4-BE49-F238E27FC236}">
                <a16:creationId xmlns:a16="http://schemas.microsoft.com/office/drawing/2014/main" id="{79E0E422-923C-4845-837F-BE4620106BC3}"/>
              </a:ext>
            </a:extLst>
          </p:cNvPr>
          <p:cNvSpPr txBox="1"/>
          <p:nvPr/>
        </p:nvSpPr>
        <p:spPr>
          <a:xfrm>
            <a:off x="193048" y="2020824"/>
            <a:ext cx="6389732" cy="2040440"/>
          </a:xfrm>
          <a:prstGeom prst="rect">
            <a:avLst/>
          </a:prstGeom>
        </p:spPr>
        <p:txBody>
          <a:bodyPr vert="horz" lIns="91440" tIns="45720" rIns="91440" bIns="45720" rtlCol="0" anchor="t">
            <a:noAutofit/>
          </a:bodyPr>
          <a:lstStyle/>
          <a:p>
            <a:pPr marL="114300" marR="0" lvl="0" fontAlgn="auto">
              <a:lnSpc>
                <a:spcPct val="90000"/>
              </a:lnSpc>
              <a:spcBef>
                <a:spcPts val="0"/>
              </a:spcBef>
              <a:spcAft>
                <a:spcPts val="600"/>
              </a:spcAft>
              <a:buClrTx/>
              <a:buSzTx/>
              <a:tabLst/>
              <a:defRPr/>
            </a:pPr>
            <a:r>
              <a:rPr lang="en-US" sz="2400"/>
              <a:t>3. How can the Department work with you to value and protect this knowledge? What ethical considerations should guide the Department’s efforts?</a:t>
            </a:r>
          </a:p>
          <a:p>
            <a:pPr marL="114300" marR="0" lvl="0" fontAlgn="auto">
              <a:lnSpc>
                <a:spcPct val="90000"/>
              </a:lnSpc>
              <a:spcBef>
                <a:spcPts val="0"/>
              </a:spcBef>
              <a:spcAft>
                <a:spcPts val="600"/>
              </a:spcAft>
              <a:buClrTx/>
              <a:buSzTx/>
              <a:tabLst/>
              <a:defRPr/>
            </a:pPr>
            <a:endParaRPr lang="en-US" sz="2400"/>
          </a:p>
          <a:p>
            <a:pPr marL="114300">
              <a:lnSpc>
                <a:spcPct val="90000"/>
              </a:lnSpc>
              <a:spcAft>
                <a:spcPts val="600"/>
              </a:spcAft>
              <a:defRPr/>
            </a:pPr>
            <a:r>
              <a:rPr lang="en-US" sz="2400"/>
              <a:t>4. For which specific federal laws, regulations, policies, or research/scientific processes can Indigenous Knowledge inform the Department’s decision making? How should Indigenous Knowledge be included in these authorities and processes?</a:t>
            </a:r>
          </a:p>
          <a:p>
            <a:pPr marL="114300" marR="0" lvl="0" fontAlgn="auto">
              <a:lnSpc>
                <a:spcPct val="90000"/>
              </a:lnSpc>
              <a:spcBef>
                <a:spcPts val="0"/>
              </a:spcBef>
              <a:spcAft>
                <a:spcPts val="600"/>
              </a:spcAft>
              <a:buClrTx/>
              <a:buSzTx/>
              <a:tabLst/>
              <a:defRPr/>
            </a:pPr>
            <a:endParaRPr lang="en-US" sz="2400"/>
          </a:p>
          <a:p>
            <a:pPr marL="114300" marR="0" lvl="0" fontAlgn="auto">
              <a:lnSpc>
                <a:spcPct val="90000"/>
              </a:lnSpc>
              <a:spcBef>
                <a:spcPts val="0"/>
              </a:spcBef>
              <a:spcAft>
                <a:spcPts val="600"/>
              </a:spcAft>
              <a:buClrTx/>
              <a:buSzTx/>
              <a:tabLst/>
              <a:defRPr/>
            </a:pPr>
            <a:endParaRPr lang="en-US"/>
          </a:p>
        </p:txBody>
      </p:sp>
      <p:sp>
        <p:nvSpPr>
          <p:cNvPr id="2070" name="Freeform: Shape 205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8DE77D40-60D8-469D-92B6-0F529673991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22" r="17522"/>
          <a:stretch/>
        </p:blipFill>
        <p:spPr bwMode="auto">
          <a:xfrm>
            <a:off x="6750141" y="0"/>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42B75F5B-244D-4D2F-96CF-614471802E60}"/>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11002130" y="5838270"/>
            <a:ext cx="914400" cy="914400"/>
          </a:xfrm>
          <a:prstGeom prst="rect">
            <a:avLst/>
          </a:prstGeom>
        </p:spPr>
      </p:pic>
    </p:spTree>
    <p:extLst>
      <p:ext uri="{BB962C8B-B14F-4D97-AF65-F5344CB8AC3E}">
        <p14:creationId xmlns:p14="http://schemas.microsoft.com/office/powerpoint/2010/main" val="394219380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a:extLst>
              <a:ext uri="{FF2B5EF4-FFF2-40B4-BE49-F238E27FC236}">
                <a16:creationId xmlns:a16="http://schemas.microsoft.com/office/drawing/2014/main" id="{5D00438D-95AC-4A79-B436-619D532AF13B}"/>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134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2"/>
          <p:cNvSpPr txBox="1">
            <a:spLocks noGrp="1"/>
          </p:cNvSpPr>
          <p:nvPr>
            <p:ph type="title" idx="4294967295"/>
          </p:nvPr>
        </p:nvSpPr>
        <p:spPr>
          <a:xfrm>
            <a:off x="856603" y="102765"/>
            <a:ext cx="3874686" cy="21475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Next Steps</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83" name="Rectangle 308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85" name="Group 3084">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3086"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87"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88"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89"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0"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1"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2"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3"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4"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5"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6"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7"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8"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9"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00"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01"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02"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03"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04"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05"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07" name="Rectangle 310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4" name="Picture 5">
            <a:extLst>
              <a:ext uri="{FF2B5EF4-FFF2-40B4-BE49-F238E27FC236}">
                <a16:creationId xmlns:a16="http://schemas.microsoft.com/office/drawing/2014/main" id="{EFE241B3-A254-4A6F-95C1-C1D5A0438E4C}"/>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112749" y="5875593"/>
            <a:ext cx="914400" cy="914400"/>
          </a:xfrm>
          <a:prstGeom prst="rect">
            <a:avLst/>
          </a:prstGeom>
        </p:spPr>
      </p:pic>
      <p:sp>
        <p:nvSpPr>
          <p:cNvPr id="4" name="TextBox 3">
            <a:extLst>
              <a:ext uri="{FF2B5EF4-FFF2-40B4-BE49-F238E27FC236}">
                <a16:creationId xmlns:a16="http://schemas.microsoft.com/office/drawing/2014/main" id="{40426FFF-D60D-53BD-AB4A-CD60FAF0D476}"/>
              </a:ext>
            </a:extLst>
          </p:cNvPr>
          <p:cNvSpPr txBox="1"/>
          <p:nvPr/>
        </p:nvSpPr>
        <p:spPr>
          <a:xfrm>
            <a:off x="1006611" y="1557809"/>
            <a:ext cx="4069607" cy="4990892"/>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Written comments are due by 11:59 ET on March 26, 2023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Submit written comments to </a:t>
            </a:r>
            <a:r>
              <a:rPr kumimoji="0" lang="en-US" sz="2400" b="0" i="0" u="none" strike="noStrike" kern="1200" cap="none" spc="0" normalizeH="0" baseline="0" noProof="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consultation@bia.gov</a:t>
            </a:r>
            <a:endParaRPr kumimoji="0" lang="en-US" sz="2400" b="0" i="0" u="none" strike="noStrike" kern="1200" cap="none" spc="0" normalizeH="0" baseline="0" noProof="0">
              <a:ln>
                <a:noFill/>
              </a:ln>
              <a:solidFill>
                <a:prstClr val="white"/>
              </a:solidFill>
              <a:effectLst/>
              <a:uLnTx/>
              <a:uFillTx/>
              <a:latin typeface="Calibri"/>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Calibri"/>
              </a:rPr>
              <a:t>Feel free to reach out to: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Calibri"/>
              </a:rPr>
              <a:t>Nicole Herman-Mercer </a:t>
            </a:r>
            <a:r>
              <a:rPr kumimoji="0" lang="en-US" sz="2400" b="0" i="0" u="none" strike="noStrike" kern="1200" cap="none" spc="0" normalizeH="0" baseline="0" noProof="0">
                <a:ln>
                  <a:noFill/>
                </a:ln>
                <a:solidFill>
                  <a:prstClr val="white"/>
                </a:solidFill>
                <a:effectLst/>
                <a:uLnTx/>
                <a:uFillTx/>
                <a:latin typeface="Calibri"/>
                <a:ea typeface="+mn-ea"/>
                <a:cs typeface="Calibri"/>
                <a:hlinkClick r:id="rId6">
                  <a:extLst>
                    <a:ext uri="{A12FA001-AC4F-418D-AE19-62706E023703}">
                      <ahyp:hlinkClr xmlns:ahyp="http://schemas.microsoft.com/office/drawing/2018/hyperlinkcolor" val="tx"/>
                    </a:ext>
                  </a:extLst>
                </a:hlinkClick>
              </a:rPr>
              <a:t>nhmercer@usgs.gov</a:t>
            </a:r>
            <a:r>
              <a:rPr kumimoji="0" lang="en-US" sz="2400" b="0" i="0" u="none" strike="noStrike" kern="1200" cap="none" spc="0" normalizeH="0" baseline="0" noProof="0">
                <a:ln>
                  <a:noFill/>
                </a:ln>
                <a:solidFill>
                  <a:prstClr val="white"/>
                </a:solidFill>
                <a:effectLst/>
                <a:uLnTx/>
                <a:uFillTx/>
                <a:latin typeface="Calibri"/>
                <a:ea typeface="+mn-ea"/>
                <a:cs typeface="Calibri"/>
              </a:rPr>
              <a:t> </a:t>
            </a:r>
            <a:endParaRPr kumimoji="0" lang="en-US" sz="1800" b="0" i="0" u="none" strike="noStrike" kern="1200" cap="none" spc="0" normalizeH="0" baseline="0" noProof="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Calibri"/>
              </a:rPr>
              <a:t>                 &amp;</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Calibri"/>
              </a:rPr>
              <a:t>Maria Wiseman </a:t>
            </a:r>
            <a:endParaRPr kumimoji="0" lang="en-US" sz="1800" b="0" i="0" u="none" strike="noStrike" kern="1200" cap="none" spc="0" normalizeH="0" baseline="0" noProof="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Calibri"/>
                <a:hlinkClick r:id="rId7">
                  <a:extLst>
                    <a:ext uri="{A12FA001-AC4F-418D-AE19-62706E023703}">
                      <ahyp:hlinkClr xmlns:ahyp="http://schemas.microsoft.com/office/drawing/2018/hyperlinkcolor" val="tx"/>
                    </a:ext>
                  </a:extLst>
                </a:hlinkClick>
              </a:rPr>
              <a:t>Maria.Wiseman@bia.gov</a:t>
            </a:r>
            <a:endParaRPr kumimoji="0" lang="en-US" sz="1800" b="0" i="0" u="none" strike="noStrike" kern="1200" cap="none" spc="0" normalizeH="0" baseline="0" noProof="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Double Wave 4" descr="We appreciate your time and feedback, Mahalo! Thank you!">
            <a:extLst>
              <a:ext uri="{FF2B5EF4-FFF2-40B4-BE49-F238E27FC236}">
                <a16:creationId xmlns:a16="http://schemas.microsoft.com/office/drawing/2014/main" id="{DB7A3801-42E5-0C3D-8547-6AA774D501A0}"/>
              </a:ext>
            </a:extLst>
          </p:cNvPr>
          <p:cNvSpPr/>
          <p:nvPr/>
        </p:nvSpPr>
        <p:spPr>
          <a:xfrm>
            <a:off x="7863348" y="4583078"/>
            <a:ext cx="3322041" cy="1965623"/>
          </a:xfrm>
          <a:prstGeom prst="doubleWave">
            <a:avLst>
              <a:gd name="adj1" fmla="val 6250"/>
              <a:gd name="adj2" fmla="val 29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C1E56B1F-72EF-4D99-9220-98870ED4FA59}"/>
              </a:ext>
            </a:extLst>
          </p:cNvPr>
          <p:cNvSpPr txBox="1"/>
          <p:nvPr/>
        </p:nvSpPr>
        <p:spPr>
          <a:xfrm>
            <a:off x="8036552" y="4784038"/>
            <a:ext cx="305655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We appreciate your time and feedback,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Mahalo!</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Thank you!</a:t>
            </a:r>
          </a:p>
        </p:txBody>
      </p:sp>
    </p:spTree>
    <p:extLst>
      <p:ext uri="{BB962C8B-B14F-4D97-AF65-F5344CB8AC3E}">
        <p14:creationId xmlns:p14="http://schemas.microsoft.com/office/powerpoint/2010/main" val="918455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OI-1">
      <a:dk1>
        <a:sysClr val="windowText" lastClr="000000"/>
      </a:dk1>
      <a:lt1>
        <a:sysClr val="window" lastClr="FFFFFF"/>
      </a:lt1>
      <a:dk2>
        <a:srgbClr val="3F3F3F"/>
      </a:dk2>
      <a:lt2>
        <a:srgbClr val="F2F2F2"/>
      </a:lt2>
      <a:accent1>
        <a:srgbClr val="4486C7"/>
      </a:accent1>
      <a:accent2>
        <a:srgbClr val="F47927"/>
      </a:accent2>
      <a:accent3>
        <a:srgbClr val="8B462A"/>
      </a:accent3>
      <a:accent4>
        <a:srgbClr val="FFDD1A"/>
      </a:accent4>
      <a:accent5>
        <a:srgbClr val="D13140"/>
      </a:accent5>
      <a:accent6>
        <a:srgbClr val="425F16"/>
      </a:accent6>
      <a:hlink>
        <a:srgbClr val="48A1FA"/>
      </a:hlink>
      <a:folHlink>
        <a:srgbClr val="BC8A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aa2155c-7ea7-4e83-a093-c1e62ce68807">
      <UserInfo>
        <DisplayName>Whaley, Oliver B</DisplayName>
        <AccountId>768</AccountId>
        <AccountType/>
      </UserInfo>
    </SharedWithUsers>
    <lcf76f155ced4ddcb4097134ff3c332f xmlns="506684f5-a69b-4d89-aac6-d3535c29bd06">
      <Terms xmlns="http://schemas.microsoft.com/office/infopath/2007/PartnerControls"/>
    </lcf76f155ced4ddcb4097134ff3c332f>
    <TaxCatchAll xmlns="31062a0d-ede8-4112-b4bb-00a9c1bc8e1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4B5ACFAD581040A5BE57D12501FDFE" ma:contentTypeVersion="13" ma:contentTypeDescription="Create a new document." ma:contentTypeScope="" ma:versionID="0cd6eb0a66d79df60bbfb64eb59bc876">
  <xsd:schema xmlns:xsd="http://www.w3.org/2001/XMLSchema" xmlns:xs="http://www.w3.org/2001/XMLSchema" xmlns:p="http://schemas.microsoft.com/office/2006/metadata/properties" xmlns:ns2="506684f5-a69b-4d89-aac6-d3535c29bd06" xmlns:ns3="8aa2155c-7ea7-4e83-a093-c1e62ce68807" xmlns:ns4="31062a0d-ede8-4112-b4bb-00a9c1bc8e16" targetNamespace="http://schemas.microsoft.com/office/2006/metadata/properties" ma:root="true" ma:fieldsID="7b635516ab58f4de05972cff4b423eec" ns2:_="" ns3:_="" ns4:_="">
    <xsd:import namespace="506684f5-a69b-4d89-aac6-d3535c29bd06"/>
    <xsd:import namespace="8aa2155c-7ea7-4e83-a093-c1e62ce68807"/>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6684f5-a69b-4d89-aac6-d3535c29bd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aa2155c-7ea7-4e83-a093-c1e62ce688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7f37137-48ab-41df-9904-f51a2b355c2d}" ma:internalName="TaxCatchAll" ma:showField="CatchAllData" ma:web="8aa2155c-7ea7-4e83-a093-c1e62ce688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EC5BDB-C0BF-4277-AFFB-99031A7BEA76}">
  <ds:schemaRefs>
    <ds:schemaRef ds:uri="http://schemas.microsoft.com/office/2006/metadata/properties"/>
    <ds:schemaRef ds:uri="http://schemas.microsoft.com/office/infopath/2007/PartnerControls"/>
    <ds:schemaRef ds:uri="8aa2155c-7ea7-4e83-a093-c1e62ce68807"/>
    <ds:schemaRef ds:uri="506684f5-a69b-4d89-aac6-d3535c29bd06"/>
    <ds:schemaRef ds:uri="31062a0d-ede8-4112-b4bb-00a9c1bc8e16"/>
  </ds:schemaRefs>
</ds:datastoreItem>
</file>

<file path=customXml/itemProps2.xml><?xml version="1.0" encoding="utf-8"?>
<ds:datastoreItem xmlns:ds="http://schemas.openxmlformats.org/officeDocument/2006/customXml" ds:itemID="{56614CCF-2B4E-4442-ADD7-53011DFA8E2D}">
  <ds:schemaRefs>
    <ds:schemaRef ds:uri="http://schemas.microsoft.com/sharepoint/v3/contenttype/forms"/>
  </ds:schemaRefs>
</ds:datastoreItem>
</file>

<file path=customXml/itemProps3.xml><?xml version="1.0" encoding="utf-8"?>
<ds:datastoreItem xmlns:ds="http://schemas.openxmlformats.org/officeDocument/2006/customXml" ds:itemID="{7FC71992-F10C-4D0B-BA83-4DBBDFB01F58}">
  <ds:schemaRefs>
    <ds:schemaRef ds:uri="31062a0d-ede8-4112-b4bb-00a9c1bc8e16"/>
    <ds:schemaRef ds:uri="506684f5-a69b-4d89-aac6-d3535c29bd06"/>
    <ds:schemaRef ds:uri="8aa2155c-7ea7-4e83-a093-c1e62ce688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607</Words>
  <Application>Microsoft Office PowerPoint</Application>
  <PresentationFormat>Widescreen</PresentationFormat>
  <Paragraphs>88</Paragraphs>
  <Slides>9</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Open Sauce SemiBold</vt:lpstr>
      <vt:lpstr>Open Sauce SemiBold Bold</vt:lpstr>
      <vt:lpstr>Office Theme</vt:lpstr>
      <vt:lpstr>1_Office Theme</vt:lpstr>
      <vt:lpstr>Tribal Consultation on Proposed Departmental Policy on Indigenous Knowledge  </vt:lpstr>
      <vt:lpstr>Departmental Policy on Indigenous Knowledge (IK) </vt:lpstr>
      <vt:lpstr>Defines Indigenous Peoples as: Native Americans, Alaska Natives, Native Hawaiians, and Indigenous Peoples of the U.S. Territories, and their respective nations, communities, or groups that are indigenous to the United States and its territories.</vt:lpstr>
      <vt:lpstr>Departmental Policy on Indigenous Knowledge (IK) </vt:lpstr>
      <vt:lpstr>Departmental Policy on Indigenous Knowledge (IK) </vt:lpstr>
      <vt:lpstr>Departmental Policy on Indigenous Knowledge (IK) </vt:lpstr>
      <vt:lpstr>We are seeking input  on the following:</vt:lpstr>
      <vt:lpstr>We are seeking input  on the following:</vt:lpstr>
      <vt:lpstr>Next Steps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Herman-Mercer, Nicole M</dc:creator>
  <cp:lastModifiedBy>Begay, Amanda</cp:lastModifiedBy>
  <cp:revision>5</cp:revision>
  <dcterms:created xsi:type="dcterms:W3CDTF">2023-02-02T20:16:15Z</dcterms:created>
  <dcterms:modified xsi:type="dcterms:W3CDTF">2023-02-27T20:10:59Z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0x010100984B5ACFAD581040A5BE57D12501FDFE</vt:lpwstr>
  </property>
</Properties>
</file>